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259" r:id="rId3"/>
    <p:sldId id="411" r:id="rId4"/>
    <p:sldId id="412" r:id="rId5"/>
    <p:sldId id="414" r:id="rId6"/>
    <p:sldId id="413" r:id="rId7"/>
    <p:sldId id="365" r:id="rId8"/>
    <p:sldId id="371" r:id="rId9"/>
    <p:sldId id="367" r:id="rId10"/>
    <p:sldId id="372" r:id="rId11"/>
    <p:sldId id="373" r:id="rId12"/>
    <p:sldId id="374" r:id="rId13"/>
    <p:sldId id="375" r:id="rId14"/>
    <p:sldId id="370" r:id="rId15"/>
    <p:sldId id="416" r:id="rId16"/>
    <p:sldId id="417" r:id="rId17"/>
    <p:sldId id="418" r:id="rId18"/>
    <p:sldId id="419" r:id="rId19"/>
    <p:sldId id="420" r:id="rId20"/>
    <p:sldId id="415" r:id="rId21"/>
    <p:sldId id="376" r:id="rId22"/>
    <p:sldId id="364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4" r:id="rId39"/>
    <p:sldId id="393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54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23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28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749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39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543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47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59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309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658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89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242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419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071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27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03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663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832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317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787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4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429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814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019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800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74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15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11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074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439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805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94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608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5706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9026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623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7476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928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1183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455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338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947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95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029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837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55697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6048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8772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1050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55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52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09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67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TEXT_AND_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687387" y="1270000"/>
            <a:ext cx="77724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Дисциплина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</a:t>
            </a:r>
            <a:r>
              <a:rPr lang="en-US" sz="3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лектроника</a:t>
            </a: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схемотехника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1357312" y="3500437"/>
            <a:ext cx="642937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Лектор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Елизаров Игорь Александрович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кандидат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технических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наук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доцент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DD9811-44B9-4015-A5B3-635092A3D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82" y="1250950"/>
            <a:ext cx="7085046" cy="47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3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AE0C56-CA7B-4CC1-89C3-4810C8A50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16" y="1086528"/>
            <a:ext cx="7831494" cy="53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9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C2C4B-CCC5-4923-BDBC-C504E609A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59" y="1028700"/>
            <a:ext cx="7806882" cy="53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902FA-3E03-4BEA-84C4-9EDDF6E84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48" y="1028700"/>
            <a:ext cx="7532914" cy="52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 элементы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1436D-29C4-48AB-ADE1-71FE3276839F}"/>
              </a:ext>
            </a:extLst>
          </p:cNvPr>
          <p:cNvSpPr/>
          <p:nvPr/>
        </p:nvSpPr>
        <p:spPr>
          <a:xfrm>
            <a:off x="1277470" y="1097061"/>
            <a:ext cx="720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</a:rPr>
              <a:t>Логический элемент «И» - конъюнкция, логическое умножение, AND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E69B63-8FCF-40DA-A4E6-02E891C71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36" y="1881033"/>
            <a:ext cx="4605828" cy="13835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6E403-74D4-48F9-B93B-85D2D0A69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977" y="1934303"/>
            <a:ext cx="2842687" cy="10015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4ECEF-67A0-4FE1-9F23-185F6C2A8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553" y="4438145"/>
            <a:ext cx="4544894" cy="17073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8B16A8-51B6-48D6-885F-0261C3936D74}"/>
              </a:ext>
            </a:extLst>
          </p:cNvPr>
          <p:cNvSpPr/>
          <p:nvPr/>
        </p:nvSpPr>
        <p:spPr>
          <a:xfrm>
            <a:off x="3484202" y="3836780"/>
            <a:ext cx="2175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Таблица истинности </a:t>
            </a:r>
            <a:r>
              <a:rPr lang="ru-RU" b="1" dirty="0">
                <a:latin typeface="Arial" panose="020B0604020202020204" pitchFamily="34" charset="0"/>
              </a:rPr>
              <a:t>2И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E2BE77-9ED9-4851-ACAD-97F22001B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012" y="5018201"/>
            <a:ext cx="749016" cy="5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6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 элементы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1436D-29C4-48AB-ADE1-71FE3276839F}"/>
              </a:ext>
            </a:extLst>
          </p:cNvPr>
          <p:cNvSpPr/>
          <p:nvPr/>
        </p:nvSpPr>
        <p:spPr>
          <a:xfrm>
            <a:off x="1277470" y="1097061"/>
            <a:ext cx="720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Логический элемент «ИЛИ» - дизъюнкция, логическое сложение, OR</a:t>
            </a:r>
            <a:endParaRPr lang="ru-RU" sz="1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8B16A8-51B6-48D6-885F-0261C3936D74}"/>
              </a:ext>
            </a:extLst>
          </p:cNvPr>
          <p:cNvSpPr/>
          <p:nvPr/>
        </p:nvSpPr>
        <p:spPr>
          <a:xfrm>
            <a:off x="3484202" y="3836780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Таблица истинности </a:t>
            </a:r>
            <a:r>
              <a:rPr lang="ru-RU" b="1" dirty="0">
                <a:latin typeface="Arial" panose="020B0604020202020204" pitchFamily="34" charset="0"/>
              </a:rPr>
              <a:t>2ИЛИ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93452-C986-4770-AB82-F002F308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30" y="1865047"/>
            <a:ext cx="4199347" cy="12553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76A380-5C94-479B-9057-496C70836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413" y="1870743"/>
            <a:ext cx="2684958" cy="10090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497211-B0E6-40F1-807B-B57E80222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832" y="4548877"/>
            <a:ext cx="4503591" cy="1648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D870DF-64C9-4D79-AA40-091B278A0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907" y="5087563"/>
            <a:ext cx="70018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 элементы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1436D-29C4-48AB-ADE1-71FE3276839F}"/>
              </a:ext>
            </a:extLst>
          </p:cNvPr>
          <p:cNvSpPr/>
          <p:nvPr/>
        </p:nvSpPr>
        <p:spPr>
          <a:xfrm>
            <a:off x="1277470" y="1097061"/>
            <a:ext cx="720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Логический элемент «НЕ» - отрицание, инвертор, NOT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8B16A8-51B6-48D6-885F-0261C3936D74}"/>
              </a:ext>
            </a:extLst>
          </p:cNvPr>
          <p:cNvSpPr/>
          <p:nvPr/>
        </p:nvSpPr>
        <p:spPr>
          <a:xfrm>
            <a:off x="3484202" y="3836780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Таблица истинности   </a:t>
            </a:r>
            <a:r>
              <a:rPr lang="ru-RU" b="1" dirty="0">
                <a:latin typeface="Arial" panose="020B0604020202020204" pitchFamily="34" charset="0"/>
              </a:rPr>
              <a:t>НЕ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56AD3-FA13-40DC-A500-0C2F26159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369" y="1715015"/>
            <a:ext cx="1672926" cy="11063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99F8A-15BE-4EFE-BC44-3DFD51E1E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501" y="1715015"/>
            <a:ext cx="2742352" cy="993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FCBC06-3C3B-4D7B-A2CA-465CE5CEA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321" y="4592118"/>
            <a:ext cx="3673358" cy="12337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98488E-CFC9-4853-BD60-D31FC443D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274" y="5080457"/>
            <a:ext cx="313161" cy="3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 элементы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1436D-29C4-48AB-ADE1-71FE3276839F}"/>
              </a:ext>
            </a:extLst>
          </p:cNvPr>
          <p:cNvSpPr/>
          <p:nvPr/>
        </p:nvSpPr>
        <p:spPr>
          <a:xfrm>
            <a:off x="1277470" y="1097061"/>
            <a:ext cx="720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Логический элемент «И-НЕ» - конъюнкция (логическое умножение) с отрицанием, NAND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8B16A8-51B6-48D6-885F-0261C3936D74}"/>
              </a:ext>
            </a:extLst>
          </p:cNvPr>
          <p:cNvSpPr/>
          <p:nvPr/>
        </p:nvSpPr>
        <p:spPr>
          <a:xfrm>
            <a:off x="3484202" y="3836780"/>
            <a:ext cx="2584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Таблица истинности   </a:t>
            </a:r>
            <a:r>
              <a:rPr lang="ru-RU" b="1" dirty="0">
                <a:latin typeface="Arial" panose="020B0604020202020204" pitchFamily="34" charset="0"/>
              </a:rPr>
              <a:t>2И-НЕ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E701A-7F34-47A5-9072-26DDD3F3D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18" y="1839977"/>
            <a:ext cx="1362538" cy="13080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D9B7D-0227-430F-8453-DC76FCE9E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574" y="1866352"/>
            <a:ext cx="2555244" cy="9245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9D4239-B72B-49BD-9276-BF2A864DD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427" y="4401879"/>
            <a:ext cx="3624769" cy="13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 элементы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1436D-29C4-48AB-ADE1-71FE3276839F}"/>
              </a:ext>
            </a:extLst>
          </p:cNvPr>
          <p:cNvSpPr/>
          <p:nvPr/>
        </p:nvSpPr>
        <p:spPr>
          <a:xfrm>
            <a:off x="1277470" y="1097061"/>
            <a:ext cx="720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Логический элемент «ИЛИ-НЕ» - дизъюнкция (логическое сложение) с отрицанием, NOR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8B16A8-51B6-48D6-885F-0261C3936D74}"/>
              </a:ext>
            </a:extLst>
          </p:cNvPr>
          <p:cNvSpPr/>
          <p:nvPr/>
        </p:nvSpPr>
        <p:spPr>
          <a:xfrm>
            <a:off x="3484202" y="3836780"/>
            <a:ext cx="2840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Таблица истинности   </a:t>
            </a:r>
            <a:r>
              <a:rPr lang="ru-RU" b="1" dirty="0">
                <a:latin typeface="Arial" panose="020B0604020202020204" pitchFamily="34" charset="0"/>
              </a:rPr>
              <a:t>2ИЛИ-НЕ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A352D-A86F-4D76-B9B9-C1F322D0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878" y="1921539"/>
            <a:ext cx="1404015" cy="13317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C64C58-9F5A-4BB9-83E5-1231205D3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638" y="2045002"/>
            <a:ext cx="2584362" cy="949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67E956-9500-47A6-85A0-5C8AFE032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035" y="4419704"/>
            <a:ext cx="3990696" cy="14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6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 элементы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1436D-29C4-48AB-ADE1-71FE3276839F}"/>
              </a:ext>
            </a:extLst>
          </p:cNvPr>
          <p:cNvSpPr/>
          <p:nvPr/>
        </p:nvSpPr>
        <p:spPr>
          <a:xfrm>
            <a:off x="927847" y="1097061"/>
            <a:ext cx="7873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Логический элемент «исключающее ИЛИ» - сложение по модулю 2, XOR</a:t>
            </a:r>
            <a:endParaRPr lang="ru-RU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8B16A8-51B6-48D6-885F-0261C3936D74}"/>
              </a:ext>
            </a:extLst>
          </p:cNvPr>
          <p:cNvSpPr/>
          <p:nvPr/>
        </p:nvSpPr>
        <p:spPr>
          <a:xfrm>
            <a:off x="2986661" y="3880880"/>
            <a:ext cx="3906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Таблица истинности </a:t>
            </a:r>
            <a:r>
              <a:rPr lang="ru-RU" b="1" dirty="0"/>
              <a:t>«исключающее ИЛИ»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BAA04-D908-4059-AB38-889A27FCA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145" y="1715015"/>
            <a:ext cx="1745018" cy="1334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3608AE-BC05-4907-928B-06A173580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323" y="1870527"/>
            <a:ext cx="2644060" cy="8907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39F636-D344-41A3-B29C-1D0C540E5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443" y="4577059"/>
            <a:ext cx="3228081" cy="11707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AF8422-EF3D-4B95-AF2E-6FCB19214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926" y="4921751"/>
            <a:ext cx="877464" cy="3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EC9EE2-F8C5-409D-9E03-2C7EDDD64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853" y="1392079"/>
            <a:ext cx="7123746" cy="50039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48D39-B482-4E3D-9A5A-763A544FF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56" y="1180883"/>
            <a:ext cx="6863955" cy="52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1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2C00E1-1581-41DD-8233-E6EA51D7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26" y="1347497"/>
            <a:ext cx="6963747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36537" y="1657350"/>
            <a:ext cx="8081962" cy="445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b="1" i="1" u="sng" dirty="0">
                <a:solidFill>
                  <a:schemeClr val="tx1"/>
                </a:solidFill>
              </a:rPr>
              <a:t>Шифратор</a:t>
            </a:r>
            <a:r>
              <a:rPr lang="ru-RU" altLang="ru-RU" sz="2400" dirty="0">
                <a:solidFill>
                  <a:schemeClr val="tx1"/>
                </a:solidFill>
              </a:rPr>
              <a:t> — это комбинационное устройство, преобразующее десятичные числа в двоичную систему счисления, причем каждому входу может быть поставлено в соответствие десятичное число, а набор выходных логических сигналов соответствует определенному двоичному коду.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400" b="1" i="1" dirty="0">
              <a:solidFill>
                <a:srgbClr val="DADA2E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Шифратор иногда называют  «кодером» (от англ. </a:t>
            </a:r>
            <a:r>
              <a:rPr lang="en-US" altLang="ru-RU" sz="2400" dirty="0">
                <a:solidFill>
                  <a:schemeClr val="tx1"/>
                </a:solidFill>
              </a:rPr>
              <a:t>coder</a:t>
            </a:r>
            <a:r>
              <a:rPr lang="ru-RU" altLang="ru-RU" sz="2400" dirty="0">
                <a:solidFill>
                  <a:schemeClr val="tx1"/>
                </a:solidFill>
              </a:rPr>
              <a:t>)  и используют, например, для перевода десятичных чисел, набранных на клавиатуре кнопочного пульта управления, в двоичные числа. </a:t>
            </a:r>
          </a:p>
          <a:p>
            <a:pPr algn="ctr" eaLnBrk="1" hangingPunct="1">
              <a:buFontTx/>
              <a:buNone/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9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36537" y="1657350"/>
            <a:ext cx="8081962" cy="445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Если количество входов настолько велико, что в шифраторе используются все возможные комбинации сигналов на выходе, то такой шифратор называется </a:t>
            </a:r>
            <a:r>
              <a:rPr lang="ru-RU" altLang="ru-RU" sz="2400" b="1" i="1" u="sng" dirty="0">
                <a:solidFill>
                  <a:schemeClr val="tx1"/>
                </a:solidFill>
              </a:rPr>
              <a:t>полным</a:t>
            </a:r>
            <a:r>
              <a:rPr lang="ru-RU" altLang="ru-RU" sz="2400" b="1" dirty="0">
                <a:solidFill>
                  <a:schemeClr val="tx1"/>
                </a:solidFill>
              </a:rPr>
              <a:t>, если не все, то </a:t>
            </a:r>
            <a:r>
              <a:rPr lang="ru-RU" altLang="ru-RU" sz="2400" b="1" i="1" u="sng" dirty="0">
                <a:solidFill>
                  <a:schemeClr val="tx1"/>
                </a:solidFill>
              </a:rPr>
              <a:t>неполным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A78D2BE0-678D-4448-AF42-09FB0D0EC422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5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36537" y="1657350"/>
            <a:ext cx="8081962" cy="445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Число входов и выходов в полном шифраторе связано соотношением </a:t>
            </a:r>
            <a:r>
              <a:rPr lang="en-US" altLang="ru-RU" sz="2400" b="1" dirty="0">
                <a:solidFill>
                  <a:schemeClr val="tx1"/>
                </a:solidFill>
              </a:rPr>
              <a:t>n</a:t>
            </a:r>
            <a:r>
              <a:rPr lang="ru-RU" altLang="ru-RU" sz="2400" b="1" dirty="0">
                <a:solidFill>
                  <a:schemeClr val="tx1"/>
                </a:solidFill>
              </a:rPr>
              <a:t> = 2</a:t>
            </a:r>
            <a:r>
              <a:rPr lang="en-US" altLang="ru-RU" sz="2400" b="1" baseline="30000" dirty="0">
                <a:solidFill>
                  <a:schemeClr val="tx1"/>
                </a:solidFill>
              </a:rPr>
              <a:t>m</a:t>
            </a:r>
            <a:r>
              <a:rPr lang="ru-RU" altLang="ru-RU" sz="2400" b="1" dirty="0">
                <a:solidFill>
                  <a:schemeClr val="tx1"/>
                </a:solidFill>
              </a:rPr>
              <a:t>, где </a:t>
            </a:r>
            <a:r>
              <a:rPr lang="en-US" altLang="ru-RU" sz="2400" b="1" dirty="0">
                <a:solidFill>
                  <a:schemeClr val="tx1"/>
                </a:solidFill>
              </a:rPr>
              <a:t>n</a:t>
            </a:r>
            <a:r>
              <a:rPr lang="ru-RU" altLang="ru-RU" sz="2400" b="1" dirty="0">
                <a:solidFill>
                  <a:schemeClr val="tx1"/>
                </a:solidFill>
              </a:rPr>
              <a:t> — число входов, </a:t>
            </a:r>
            <a:r>
              <a:rPr lang="en-US" altLang="ru-RU" sz="2400" b="1" dirty="0">
                <a:solidFill>
                  <a:schemeClr val="tx1"/>
                </a:solidFill>
              </a:rPr>
              <a:t>m</a:t>
            </a:r>
            <a:r>
              <a:rPr lang="ru-RU" altLang="ru-RU" sz="2400" b="1" dirty="0">
                <a:solidFill>
                  <a:schemeClr val="tx1"/>
                </a:solidFill>
              </a:rPr>
              <a:t> — число выходов. 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Так, для преобразования кода кнопочного пульта в четырехразрядное двоичное число достаточно использовать лишь 10 входов, в то время как полное число возможных входов будет равно </a:t>
            </a:r>
          </a:p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</a:rPr>
              <a:t>16 (</a:t>
            </a:r>
            <a:r>
              <a:rPr lang="en-US" altLang="ru-RU" sz="3200" b="1" dirty="0">
                <a:solidFill>
                  <a:schemeClr val="tx1"/>
                </a:solidFill>
              </a:rPr>
              <a:t>n</a:t>
            </a:r>
            <a:r>
              <a:rPr lang="ru-RU" altLang="ru-RU" sz="3200" b="1" dirty="0">
                <a:solidFill>
                  <a:schemeClr val="tx1"/>
                </a:solidFill>
              </a:rPr>
              <a:t> = 2</a:t>
            </a:r>
            <a:r>
              <a:rPr lang="ru-RU" altLang="ru-RU" sz="3200" b="1" baseline="30000" dirty="0">
                <a:solidFill>
                  <a:schemeClr val="tx1"/>
                </a:solidFill>
              </a:rPr>
              <a:t>4</a:t>
            </a:r>
            <a:r>
              <a:rPr lang="ru-RU" altLang="ru-RU" sz="3200" b="1" dirty="0">
                <a:solidFill>
                  <a:schemeClr val="tx1"/>
                </a:solidFill>
              </a:rPr>
              <a:t> = 16),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 поэтому шифратор 10x4 (из 10 в 4) будет неполным.</a:t>
            </a: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678E9CA1-E2CE-481E-91E3-BFBF55C67CB4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8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pic>
        <p:nvPicPr>
          <p:cNvPr id="7" name="Picture 5" descr="Рисунок 9">
            <a:extLst>
              <a:ext uri="{FF2B5EF4-FFF2-40B4-BE49-F238E27FC236}">
                <a16:creationId xmlns:a16="http://schemas.microsoft.com/office/drawing/2014/main" id="{41A7F0A2-E4CA-495E-8E4E-5B6012CD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21" y="1848028"/>
            <a:ext cx="6510958" cy="34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4;p17">
            <a:extLst>
              <a:ext uri="{FF2B5EF4-FFF2-40B4-BE49-F238E27FC236}">
                <a16:creationId xmlns:a16="http://schemas.microsoft.com/office/drawing/2014/main" id="{37933E35-B487-4DB5-94AB-CDAFAC2175E3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1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pic>
        <p:nvPicPr>
          <p:cNvPr id="8" name="Picture 5" descr="Рисунок 9">
            <a:extLst>
              <a:ext uri="{FF2B5EF4-FFF2-40B4-BE49-F238E27FC236}">
                <a16:creationId xmlns:a16="http://schemas.microsoft.com/office/drawing/2014/main" id="{8F1D709D-46F9-4F30-A898-DA96A73C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852613"/>
            <a:ext cx="40973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6B8CB1BD-EDC4-4ACA-AD6F-7F1C6710E05B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36537" y="1657350"/>
            <a:ext cx="8081962" cy="445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i="1" dirty="0">
                <a:solidFill>
                  <a:schemeClr val="tx1"/>
                </a:solidFill>
              </a:rPr>
              <a:t>Дешифратором </a:t>
            </a:r>
            <a:r>
              <a:rPr lang="ru-RU" altLang="ru-RU" sz="2400" dirty="0">
                <a:solidFill>
                  <a:schemeClr val="tx1"/>
                </a:solidFill>
              </a:rPr>
              <a:t>называется комбинационное устройство, преобразующее </a:t>
            </a:r>
            <a:r>
              <a:rPr lang="en-US" altLang="ru-RU" sz="2400" dirty="0">
                <a:solidFill>
                  <a:schemeClr val="tx1"/>
                </a:solidFill>
              </a:rPr>
              <a:t>n</a:t>
            </a:r>
            <a:r>
              <a:rPr lang="ru-RU" altLang="ru-RU" sz="2400" dirty="0">
                <a:solidFill>
                  <a:schemeClr val="tx1"/>
                </a:solidFill>
              </a:rPr>
              <a:t>-разрядный двоичный код в логический сигнал, появляющийся на том выходе, десятичный номер которого соответствует двоичному коду. </a:t>
            </a: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Дешифраторы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8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542131" y="1838974"/>
            <a:ext cx="8081962" cy="445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Число входов и выходов в так называемом полном дешифраторе связано соотношением </a:t>
            </a: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en-US" altLang="ru-RU" sz="2400" b="1" dirty="0">
                <a:solidFill>
                  <a:schemeClr val="tx1"/>
                </a:solidFill>
              </a:rPr>
              <a:t>m</a:t>
            </a:r>
            <a:r>
              <a:rPr lang="ru-RU" altLang="ru-RU" sz="2400" b="1" dirty="0">
                <a:solidFill>
                  <a:schemeClr val="tx1"/>
                </a:solidFill>
              </a:rPr>
              <a:t> = 2</a:t>
            </a:r>
            <a:r>
              <a:rPr lang="en-US" altLang="ru-RU" sz="2400" b="1" i="1" baseline="30000" dirty="0">
                <a:solidFill>
                  <a:schemeClr val="tx1"/>
                </a:solidFill>
              </a:rPr>
              <a:t>n</a:t>
            </a:r>
            <a:r>
              <a:rPr lang="ru-RU" altLang="ru-RU" sz="2400" b="1" dirty="0">
                <a:solidFill>
                  <a:schemeClr val="tx1"/>
                </a:solidFill>
              </a:rPr>
              <a:t>, </a:t>
            </a: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где </a:t>
            </a:r>
            <a:r>
              <a:rPr lang="en-US" altLang="ru-RU" sz="2400" b="1" dirty="0">
                <a:solidFill>
                  <a:schemeClr val="tx1"/>
                </a:solidFill>
              </a:rPr>
              <a:t>n</a:t>
            </a:r>
            <a:r>
              <a:rPr lang="ru-RU" altLang="ru-RU" sz="2400" b="1" i="1" dirty="0">
                <a:solidFill>
                  <a:schemeClr val="tx1"/>
                </a:solidFill>
              </a:rPr>
              <a:t> — </a:t>
            </a:r>
            <a:r>
              <a:rPr lang="ru-RU" altLang="ru-RU" sz="2400" b="1" dirty="0">
                <a:solidFill>
                  <a:schemeClr val="tx1"/>
                </a:solidFill>
              </a:rPr>
              <a:t>число входов, </a:t>
            </a: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а </a:t>
            </a:r>
            <a:r>
              <a:rPr lang="ru-RU" altLang="ru-RU" sz="2400" b="1" i="1" dirty="0">
                <a:solidFill>
                  <a:schemeClr val="tx1"/>
                </a:solidFill>
              </a:rPr>
              <a:t>т </a:t>
            </a:r>
            <a:r>
              <a:rPr lang="ru-RU" altLang="ru-RU" sz="2400" b="1" dirty="0">
                <a:solidFill>
                  <a:schemeClr val="tx1"/>
                </a:solidFill>
              </a:rPr>
              <a:t>— число выходов. </a:t>
            </a:r>
            <a:br>
              <a:rPr lang="en-US" altLang="ru-RU" sz="2400" b="1" dirty="0">
                <a:solidFill>
                  <a:schemeClr val="tx1"/>
                </a:solidFill>
              </a:rPr>
            </a:b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Если в работе дешифратора используется неполное число выходов, то такой дешифратор называется неполным. </a:t>
            </a: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Так, например, дешифратор, имеющий 4 входа и 16 выходов, будет полным, а если бы выходов было только 10, то он являлся бы неполным.</a:t>
            </a:r>
            <a:br>
              <a:rPr lang="ru-RU" altLang="ru-RU" sz="2400" b="1" dirty="0">
                <a:solidFill>
                  <a:srgbClr val="DADA2E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Дешифраторы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61597" y="2880794"/>
            <a:ext cx="4400212" cy="234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Дешифратор имеет 4 прямых входа, обозначенных через </a:t>
            </a:r>
            <a:r>
              <a:rPr lang="ru-RU" altLang="ru-RU" sz="2400" i="1" dirty="0">
                <a:solidFill>
                  <a:schemeClr val="tx1"/>
                </a:solidFill>
              </a:rPr>
              <a:t>А</a:t>
            </a:r>
            <a:r>
              <a:rPr lang="en-US" altLang="ru-RU" sz="2400" i="1" dirty="0">
                <a:solidFill>
                  <a:schemeClr val="tx1"/>
                </a:solidFill>
              </a:rPr>
              <a:t>1</a:t>
            </a:r>
            <a:r>
              <a:rPr lang="ru-RU" altLang="ru-RU" sz="2400" i="1" dirty="0">
                <a:solidFill>
                  <a:schemeClr val="tx1"/>
                </a:solidFill>
              </a:rPr>
              <a:t>, ..., </a:t>
            </a:r>
            <a:r>
              <a:rPr lang="en-US" altLang="ru-RU" sz="2400" i="1" dirty="0">
                <a:solidFill>
                  <a:schemeClr val="tx1"/>
                </a:solidFill>
              </a:rPr>
              <a:t>A</a:t>
            </a:r>
            <a:r>
              <a:rPr lang="ru-RU" altLang="ru-RU" sz="2400" dirty="0">
                <a:solidFill>
                  <a:schemeClr val="tx1"/>
                </a:solidFill>
              </a:rPr>
              <a:t>8. Аббревиатура А обозначает «адрес» (от англ. </a:t>
            </a:r>
            <a:r>
              <a:rPr lang="en-US" altLang="ru-RU" sz="2400" i="1" dirty="0">
                <a:solidFill>
                  <a:schemeClr val="tx1"/>
                </a:solidFill>
              </a:rPr>
              <a:t>address</a:t>
            </a:r>
            <a:r>
              <a:rPr lang="ru-RU" altLang="ru-RU" sz="2400" i="1" dirty="0">
                <a:solidFill>
                  <a:schemeClr val="tx1"/>
                </a:solidFill>
              </a:rPr>
              <a:t>). </a:t>
            </a:r>
            <a:r>
              <a:rPr lang="ru-RU" altLang="ru-RU" sz="2400" dirty="0">
                <a:solidFill>
                  <a:schemeClr val="tx1"/>
                </a:solidFill>
              </a:rPr>
              <a:t>Указанные входы называют адресными. Цифры определяют значения активного уровня (единицы) в соответствующем разряде двоичного числа.</a:t>
            </a:r>
            <a:br>
              <a:rPr lang="ru-RU" altLang="ru-RU" sz="2400" b="1" dirty="0">
                <a:solidFill>
                  <a:srgbClr val="DADA2E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Дешифраторы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8" name="Picture 5" descr="Рисунок 9">
            <a:extLst>
              <a:ext uri="{FF2B5EF4-FFF2-40B4-BE49-F238E27FC236}">
                <a16:creationId xmlns:a16="http://schemas.microsoft.com/office/drawing/2014/main" id="{40BFA88E-D0D9-43A3-AE4D-D6FF7BBD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53" y="2755900"/>
            <a:ext cx="341947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9583FA-8F8F-429A-850E-D4313586275E}"/>
              </a:ext>
            </a:extLst>
          </p:cNvPr>
          <p:cNvSpPr/>
          <p:nvPr/>
        </p:nvSpPr>
        <p:spPr>
          <a:xfrm>
            <a:off x="5323589" y="2132957"/>
            <a:ext cx="3060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tx1"/>
                </a:solidFill>
              </a:rPr>
              <a:t>дешифратор К555ИД6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Виды сигналов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53A30-7F7F-4465-8C16-41A7D3D9B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6262"/>
            <a:ext cx="9263448" cy="14786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E8B557-E4A5-450A-8B9F-19CFC2436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879" y="3010000"/>
            <a:ext cx="5923429" cy="19810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AD824-B07A-4B35-9382-A7D79757C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327" y="5105793"/>
            <a:ext cx="5855343" cy="3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3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Шифраторы, дешифраторы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07962" y="1978090"/>
            <a:ext cx="8743205" cy="43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Дешифратор К555ИД6 имеет 10 инверсных </a:t>
            </a:r>
            <a:br>
              <a:rPr lang="ru-RU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выходов У0, ... , У9. </a:t>
            </a:r>
            <a:br>
              <a:rPr lang="en-US" altLang="ru-RU" sz="2400" b="1" dirty="0">
                <a:solidFill>
                  <a:schemeClr val="tx1"/>
                </a:solidFill>
              </a:rPr>
            </a:b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Цифры определяют десятичное число, соответствующее заданному двоичному числу на входах. </a:t>
            </a:r>
            <a:br>
              <a:rPr lang="en-US" altLang="ru-RU" sz="2400" b="1" dirty="0">
                <a:solidFill>
                  <a:schemeClr val="tx1"/>
                </a:solidFill>
              </a:rPr>
            </a:b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Очевидно, что этот дешифратор неполный.</a:t>
            </a:r>
            <a:br>
              <a:rPr lang="ru-RU" altLang="ru-RU" sz="2400" b="1" dirty="0">
                <a:solidFill>
                  <a:schemeClr val="tx1"/>
                </a:solidFill>
              </a:rPr>
            </a:br>
            <a:br>
              <a:rPr lang="en-US" altLang="ru-RU" sz="2400" b="1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Значение активного уровня (нуля) имеет тот выход, номер которого равен десятичному числу, определяемому двоичным числом на входе.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Дешифраторы</a:t>
            </a:r>
            <a:endParaRPr lang="ru-RU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45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Сумматоры и полусумматоры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Двоичный сумматор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46A1B3-A338-4FFC-B0AB-D4C6000F5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79" y="1890498"/>
            <a:ext cx="710664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9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Сумматоры и полусумматоры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Полусумматор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4E36B-CC6B-4F58-9E31-70F12F4AF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607" y="1741338"/>
            <a:ext cx="6697010" cy="21434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D3206-17B4-4371-B519-53D1F5C7E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111" y="3958196"/>
            <a:ext cx="4778398" cy="23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5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Сумматоры и полусумматоры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Полусумматор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F65D32-1ABA-4FA6-92E8-BD1945C97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23" y="1920875"/>
            <a:ext cx="6830378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96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Сумматоры и полусумматоры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Полный одноразрядный сумматор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0C351A-623D-48C5-9543-053A4B86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305" y="3296821"/>
            <a:ext cx="5487166" cy="29912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72869-AA57-48B2-85DA-CD8D36D6D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45" y="1730951"/>
            <a:ext cx="7049484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5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Сумматоры и полусумматоры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Полный одноразрядный сумматор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448856-8EC7-4C6E-A06F-621F2CAE9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75" y="1676118"/>
            <a:ext cx="7335274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4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Сумматоры и полусумматоры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Многоразрядный сумматор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19DFCE-52AA-4226-8F64-28391E7D8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43" y="1863725"/>
            <a:ext cx="6897063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0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Сумматоры и полусумматоры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Многоразрядный сумматор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72CFFD-ADFE-4E3D-8BB4-D6C3A601D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49" y="1802831"/>
            <a:ext cx="7001852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5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0873BC-8CDB-4989-BE94-250D18F567A0}"/>
              </a:ext>
            </a:extLst>
          </p:cNvPr>
          <p:cNvSpPr/>
          <p:nvPr/>
        </p:nvSpPr>
        <p:spPr>
          <a:xfrm>
            <a:off x="615949" y="1292225"/>
            <a:ext cx="822960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70000"/>
              </a:spcBef>
            </a:pPr>
            <a:r>
              <a:rPr lang="ru-RU" altLang="ru-RU" sz="2400" i="1" dirty="0"/>
              <a:t>Триггеры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toggle</a:t>
            </a:r>
            <a:r>
              <a:rPr lang="ru-RU" altLang="ru-RU" sz="2400" dirty="0"/>
              <a:t> </a:t>
            </a:r>
            <a:r>
              <a:rPr lang="ru-RU" altLang="ru-RU" sz="2400" i="1" dirty="0"/>
              <a:t>-</a:t>
            </a:r>
            <a:r>
              <a:rPr lang="ru-RU" altLang="ru-RU" sz="2400" dirty="0"/>
              <a:t> переключатель) - цифровые устройства, предназначенные для записи и хранения одного разряда двоичного числа и представляют собой логическую схему с двумя устойчивыми состояниями.</a:t>
            </a:r>
          </a:p>
          <a:p>
            <a:pPr algn="just">
              <a:spcBef>
                <a:spcPct val="70000"/>
              </a:spcBef>
            </a:pPr>
            <a:r>
              <a:rPr lang="ru-RU" altLang="ru-RU" sz="2400" dirty="0"/>
              <a:t>Триггеры - элементарные устройства памяти, обладающие двумя устойчивыми состояниями: единичным и нулевым, реализуется в виде ИМС и используется для построения других устройств - регистров, счетчиков, полупроводниковых запоминающих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2020354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60303F70-C570-4679-A3FE-39CFD612E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0445"/>
              </p:ext>
            </p:extLst>
          </p:nvPr>
        </p:nvGraphicFramePr>
        <p:xfrm>
          <a:off x="927970" y="1165878"/>
          <a:ext cx="7344492" cy="512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Точечный рисунок" r:id="rId5" imgW="8124840" imgH="5667480" progId="Paint.Picture">
                  <p:embed/>
                </p:oleObj>
              </mc:Choice>
              <mc:Fallback>
                <p:oleObj name="Точечный рисунок" r:id="rId5" imgW="8124840" imgH="5667480" progId="Paint.Picture">
                  <p:embed/>
                  <p:pic>
                    <p:nvPicPr>
                      <p:cNvPr id="6146" name="Object 7">
                        <a:extLst>
                          <a:ext uri="{FF2B5EF4-FFF2-40B4-BE49-F238E27FC236}">
                            <a16:creationId xmlns:a16="http://schemas.microsoft.com/office/drawing/2014/main" id="{F441BCCC-0CC5-4A69-B889-191E9C242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70" y="1165878"/>
                        <a:ext cx="7344492" cy="5122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05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Виды сигналов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D6F13F-75A8-4E87-8B68-D54E6CAC7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2" y="3160512"/>
            <a:ext cx="4840941" cy="29805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618AFE-45BB-438C-B821-CD498505C6D1}"/>
              </a:ext>
            </a:extLst>
          </p:cNvPr>
          <p:cNvSpPr/>
          <p:nvPr/>
        </p:nvSpPr>
        <p:spPr>
          <a:xfrm>
            <a:off x="363070" y="1129187"/>
            <a:ext cx="8579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	Все операции, производимые электронными устройствами над сигналами, можно условно разделить на три большие группы: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обработка (или преобразование);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передача;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хранение.</a:t>
            </a:r>
          </a:p>
          <a:p>
            <a:r>
              <a:rPr lang="ru-RU" dirty="0"/>
              <a:t>	Во всех этих трех случаях полезные сигналы искажаются паразитными - шумами, помехами, наводками. Кроме того, при </a:t>
            </a:r>
            <a:r>
              <a:rPr lang="ru-RU" i="1" dirty="0"/>
              <a:t>обработке сигналов</a:t>
            </a:r>
            <a:r>
              <a:rPr lang="ru-RU" dirty="0"/>
              <a:t> (например, при усилении, фильтрации) еще и искажается их форма - из-за несовершенства, </a:t>
            </a:r>
            <a:r>
              <a:rPr lang="ru-RU" dirty="0" err="1"/>
              <a:t>неидеальности</a:t>
            </a:r>
            <a:r>
              <a:rPr lang="ru-RU" dirty="0"/>
              <a:t> электронных устройств. А при передаче на большие расстояния и при хранении сигналы к тому же ослабляются.</a:t>
            </a:r>
            <a:endParaRPr lang="ru-RU" dirty="0">
              <a:latin typeface="lucida grande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4F3B53-0FA5-4576-BD4B-8C02E7444141}"/>
              </a:ext>
            </a:extLst>
          </p:cNvPr>
          <p:cNvSpPr/>
          <p:nvPr/>
        </p:nvSpPr>
        <p:spPr>
          <a:xfrm>
            <a:off x="5989450" y="3575368"/>
            <a:ext cx="27791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lucida grande"/>
              </a:rPr>
              <a:t>В отличие от аналоговых, цифровые сигналы, имеющие всего два разрешенных значения, защищены от действия шумов, наводок и помех гораздо лучше. Небольшие отклонения от разрешенных значений никак не искажают </a:t>
            </a:r>
            <a:r>
              <a:rPr lang="ru-RU" i="1" dirty="0">
                <a:latin typeface="lucida grande"/>
              </a:rPr>
              <a:t>цифровой сигнал</a:t>
            </a:r>
            <a:r>
              <a:rPr lang="ru-RU" dirty="0">
                <a:latin typeface="lucida grande"/>
              </a:rPr>
              <a:t>, так как всегда существуют зоны допустимых отклонений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103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14620AE4-15D2-492E-8270-6627751AD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42889"/>
              </p:ext>
            </p:extLst>
          </p:nvPr>
        </p:nvGraphicFramePr>
        <p:xfrm>
          <a:off x="276226" y="1250950"/>
          <a:ext cx="8505824" cy="47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5" imgW="7689246" imgH="3909399" progId="Paint.Picture">
                  <p:embed/>
                </p:oleObj>
              </mc:Choice>
              <mc:Fallback>
                <p:oleObj name="Точечный рисунок" r:id="rId5" imgW="7689246" imgH="3909399" progId="Paint.Picture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id="{FBD16C74-37CC-466F-B313-D42872A7F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6" y="1250950"/>
                        <a:ext cx="8505824" cy="47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949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507E4D-D4A9-42B1-B6CC-285DD1227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1435990"/>
            <a:ext cx="7915275" cy="41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8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2D504D5F-5616-4808-96B7-6166EF6B3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57441"/>
              </p:ext>
            </p:extLst>
          </p:nvPr>
        </p:nvGraphicFramePr>
        <p:xfrm>
          <a:off x="1105694" y="1028700"/>
          <a:ext cx="6910387" cy="542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Точечный рисунок" r:id="rId5" imgW="6279424" imgH="4930567" progId="Paint.Picture">
                  <p:embed/>
                </p:oleObj>
              </mc:Choice>
              <mc:Fallback>
                <p:oleObj name="Точечный рисунок" r:id="rId5" imgW="6279424" imgH="4930567" progId="Paint.Picture">
                  <p:embed/>
                  <p:pic>
                    <p:nvPicPr>
                      <p:cNvPr id="9218" name="Object 6">
                        <a:extLst>
                          <a:ext uri="{FF2B5EF4-FFF2-40B4-BE49-F238E27FC236}">
                            <a16:creationId xmlns:a16="http://schemas.microsoft.com/office/drawing/2014/main" id="{0D76A7C2-49C2-4FE7-BDB6-229C15BE6C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694" y="1028700"/>
                        <a:ext cx="6910387" cy="5426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910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45D39F-AEC0-46D4-8BFB-C1F897296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2" y="1075420"/>
            <a:ext cx="8697913" cy="50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1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Асинхронный </a:t>
            </a:r>
            <a:r>
              <a:rPr lang="en-US" altLang="ru-RU" sz="2800" b="1" dirty="0">
                <a:solidFill>
                  <a:schemeClr val="dk1"/>
                </a:solidFill>
              </a:rPr>
              <a:t>RS-</a:t>
            </a:r>
            <a:r>
              <a:rPr lang="ru-RU" altLang="ru-RU" sz="2800" b="1" dirty="0">
                <a:solidFill>
                  <a:schemeClr val="dk1"/>
                </a:solidFill>
              </a:rPr>
              <a:t>триггер на элементах ИЛИ-НЕ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1BC0C5-366E-4250-8441-E9E7FD8E5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6" y="2000559"/>
            <a:ext cx="3327935" cy="19016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8E60A5-C9DB-4B8A-894E-88F1B9954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747" y="1884309"/>
            <a:ext cx="4796491" cy="2162282"/>
          </a:xfrm>
          <a:prstGeom prst="rect">
            <a:avLst/>
          </a:prstGeom>
        </p:spPr>
      </p:pic>
      <p:sp>
        <p:nvSpPr>
          <p:cNvPr id="15" name="Rectangle 69">
            <a:extLst>
              <a:ext uri="{FF2B5EF4-FFF2-40B4-BE49-F238E27FC236}">
                <a16:creationId xmlns:a16="http://schemas.microsoft.com/office/drawing/2014/main" id="{77E15C9F-9DA7-4AEA-8BCD-59355213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56" y="4243935"/>
            <a:ext cx="8401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* – </a:t>
            </a:r>
            <a:r>
              <a:rPr lang="ru-RU" altLang="ru-RU" sz="2000" dirty="0"/>
              <a:t>неопределенное состояние.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R – Reset (</a:t>
            </a:r>
            <a:r>
              <a:rPr lang="ru-RU" altLang="ru-RU" sz="2000" dirty="0"/>
              <a:t>сброс).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S – Set (</a:t>
            </a:r>
            <a:r>
              <a:rPr lang="ru-RU" altLang="ru-RU" sz="2000" dirty="0"/>
              <a:t>установка).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Это простейший триггер, служащий основой для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построения  более сложных триггеров.</a:t>
            </a: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832894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Асинхронный </a:t>
            </a:r>
            <a:r>
              <a:rPr lang="en-US" altLang="ru-RU" sz="2800" b="1" dirty="0">
                <a:solidFill>
                  <a:schemeClr val="dk1"/>
                </a:solidFill>
              </a:rPr>
              <a:t>RS-</a:t>
            </a:r>
            <a:r>
              <a:rPr lang="ru-RU" altLang="ru-RU" sz="2800" b="1" dirty="0">
                <a:solidFill>
                  <a:schemeClr val="dk1"/>
                </a:solidFill>
              </a:rPr>
              <a:t>триггер на элементах И-НЕ</a:t>
            </a: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77E15C9F-9DA7-4AEA-8BCD-59355213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56" y="4243935"/>
            <a:ext cx="8401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* – </a:t>
            </a:r>
            <a:r>
              <a:rPr lang="ru-RU" altLang="ru-RU" sz="2000" dirty="0"/>
              <a:t>неопределенное состояние.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R – Reset (</a:t>
            </a:r>
            <a:r>
              <a:rPr lang="ru-RU" altLang="ru-RU" sz="2000" dirty="0"/>
              <a:t>сброс).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S – Set (</a:t>
            </a:r>
            <a:r>
              <a:rPr lang="ru-RU" altLang="ru-RU" sz="2000" dirty="0"/>
              <a:t>установка).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Это простейший триггер, служащий основой для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построения  более сложных триггеров.</a:t>
            </a:r>
            <a:endParaRPr lang="en-US" alt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4BAA65-8AF3-4F00-B05E-ED1A8189F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42" y="1993971"/>
            <a:ext cx="3341963" cy="19082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72BEFA-8F24-4DC3-A7A0-1F10388A9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6" y="1863725"/>
            <a:ext cx="5114924" cy="21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81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/>
              <a:t>Синхронный </a:t>
            </a:r>
            <a:r>
              <a:rPr lang="en-US" altLang="ru-RU" sz="2800" b="1" dirty="0"/>
              <a:t>RS-</a:t>
            </a:r>
            <a:r>
              <a:rPr lang="ru-RU" altLang="ru-RU" sz="2800" b="1" dirty="0"/>
              <a:t>триггер</a:t>
            </a:r>
            <a:r>
              <a:rPr lang="en-US" altLang="ru-RU" sz="2800" b="1" dirty="0"/>
              <a:t> </a:t>
            </a:r>
            <a:r>
              <a:rPr lang="ru-RU" altLang="ru-RU" sz="2800" b="1" dirty="0"/>
              <a:t>со статическим управлением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D4A871-93D3-41C3-A218-520EC6A89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26" y="2073275"/>
            <a:ext cx="6306399" cy="43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25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/>
              <a:t>Синхронный </a:t>
            </a:r>
            <a:r>
              <a:rPr lang="en-US" altLang="ru-RU" sz="2800" b="1" dirty="0"/>
              <a:t>RS-</a:t>
            </a:r>
            <a:r>
              <a:rPr lang="ru-RU" altLang="ru-RU" sz="2800" b="1" dirty="0"/>
              <a:t>триггер</a:t>
            </a:r>
            <a:r>
              <a:rPr lang="en-US" altLang="ru-RU" sz="2800" b="1" dirty="0"/>
              <a:t> </a:t>
            </a:r>
            <a:r>
              <a:rPr lang="ru-RU" altLang="ru-RU" sz="2800" b="1" dirty="0"/>
              <a:t>со статическим управлением</a:t>
            </a:r>
            <a:endParaRPr lang="ru-RU" sz="28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292D7B-1E16-4314-9CD4-9FA31EA1D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2098675"/>
            <a:ext cx="7381059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7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en-US" altLang="ru-RU" sz="2800" b="1" dirty="0"/>
              <a:t>D-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id="{EBD24FB1-756E-4561-8A72-7D5F9045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00" y="1685132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Триггер-задержка </a:t>
            </a:r>
            <a:r>
              <a:rPr lang="en-US" altLang="ru-RU" sz="2400" dirty="0"/>
              <a:t>–</a:t>
            </a:r>
            <a:r>
              <a:rPr lang="ru-RU" altLang="ru-RU" sz="2400" dirty="0"/>
              <a:t> хранит предыдущее состояние до прихода очередного синхроимпульса.</a:t>
            </a:r>
            <a:endParaRPr lang="en-US" alt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8ABD68-28D1-4D5D-ACF2-271F8283B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826" y="2626159"/>
            <a:ext cx="4319398" cy="2324340"/>
          </a:xfrm>
          <a:prstGeom prst="rect">
            <a:avLst/>
          </a:prstGeom>
        </p:spPr>
      </p:pic>
      <p:sp>
        <p:nvSpPr>
          <p:cNvPr id="11" name="Rectangle 45">
            <a:extLst>
              <a:ext uri="{FF2B5EF4-FFF2-40B4-BE49-F238E27FC236}">
                <a16:creationId xmlns:a16="http://schemas.microsoft.com/office/drawing/2014/main" id="{A58D3836-809F-4BD8-9F41-79397C93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157788"/>
            <a:ext cx="8964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  <a:tab pos="6302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6302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Можно построить на </a:t>
            </a:r>
            <a:r>
              <a:rPr lang="en-US" altLang="ru-RU" sz="2400" dirty="0"/>
              <a:t>RS-</a:t>
            </a:r>
            <a:r>
              <a:rPr lang="ru-RU" altLang="ru-RU" sz="2400" dirty="0"/>
              <a:t>триггере, если подавать сигнал </a:t>
            </a:r>
            <a:r>
              <a:rPr lang="en-US" altLang="ru-RU" sz="2400" dirty="0"/>
              <a:t>D</a:t>
            </a:r>
            <a:r>
              <a:rPr lang="ru-RU" altLang="ru-RU" sz="2400" dirty="0"/>
              <a:t> на линию </a:t>
            </a:r>
            <a:r>
              <a:rPr lang="en-US" altLang="ru-RU" sz="2400" dirty="0"/>
              <a:t>S</a:t>
            </a:r>
            <a:r>
              <a:rPr lang="ru-RU" altLang="ru-RU" sz="2400" dirty="0"/>
              <a:t> напрямую, а на </a:t>
            </a:r>
            <a:r>
              <a:rPr lang="en-US" altLang="ru-RU" sz="2400" dirty="0"/>
              <a:t>R – </a:t>
            </a:r>
            <a:r>
              <a:rPr lang="ru-RU" altLang="ru-RU" sz="2400" dirty="0"/>
              <a:t>через инверсию.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2248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en-US" altLang="ru-RU" sz="2800" b="1" dirty="0"/>
              <a:t>D-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D6099E-338C-4F51-B1A2-F4A180923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22" y="2295525"/>
            <a:ext cx="7514940" cy="27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9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800" b="1" dirty="0"/>
              <a:t>Основные обозначения на схемах</a:t>
            </a: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618AFE-45BB-438C-B821-CD498505C6D1}"/>
              </a:ext>
            </a:extLst>
          </p:cNvPr>
          <p:cNvSpPr/>
          <p:nvPr/>
        </p:nvSpPr>
        <p:spPr>
          <a:xfrm>
            <a:off x="363070" y="1129187"/>
            <a:ext cx="8579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цифровые устройства строятся из логических микросхем, каждая из </a:t>
            </a:r>
            <a:r>
              <a:rPr lang="ru-RU" dirty="0" err="1"/>
              <a:t>которыхобязательно</a:t>
            </a:r>
            <a:r>
              <a:rPr lang="ru-RU" dirty="0"/>
              <a:t> имеет следующие выводы (или, как их еще называют в просторечии, "ножки"):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выводы питания: общий (или "земля") и напряжения питания (в большинстве случаев — +5 В или +3,3 В);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выводы для входных сигналов (или "входы"), на которые поступают внешние цифровые сигналы;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выводы для выходных сигналов (или "выходы"), на которые выдаются цифровые сигналы из самой микросхемы.</a:t>
            </a:r>
          </a:p>
          <a:p>
            <a:r>
              <a:rPr lang="ru-RU" dirty="0"/>
              <a:t>Каждая микросхема преобразует тем или иным способом последовательность входных сигналов в последовательность выходных сигналов. Способ преобразования чаще всего описывается или в виде таблицы (так называемой </a:t>
            </a:r>
            <a:r>
              <a:rPr lang="ru-RU" i="1" dirty="0"/>
              <a:t>таблицы истинности</a:t>
            </a:r>
            <a:r>
              <a:rPr lang="ru-RU" dirty="0"/>
              <a:t>), или в виде временных диаграмм, то есть графиков зависимости от времени всех сигналов.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65A515-43EF-4203-9370-7C6DB7422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60" y="4197834"/>
            <a:ext cx="2581605" cy="19335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7DFF30-905C-4EA3-8849-5EA3B723D87C}"/>
              </a:ext>
            </a:extLst>
          </p:cNvPr>
          <p:cNvSpPr/>
          <p:nvPr/>
        </p:nvSpPr>
        <p:spPr>
          <a:xfrm>
            <a:off x="2643202" y="4146755"/>
            <a:ext cx="4624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lucida grande"/>
              </a:rPr>
              <a:t>Выводы питания на схемах обычно не показываются;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81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en-US" altLang="ru-RU" sz="2800" b="1" dirty="0"/>
              <a:t>D-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D6099E-338C-4F51-B1A2-F4A180923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22" y="2295525"/>
            <a:ext cx="7514940" cy="27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5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/>
              <a:t>Т</a:t>
            </a:r>
            <a:r>
              <a:rPr lang="en-US" altLang="ru-RU" sz="2800" b="1" dirty="0"/>
              <a:t>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C2D35F-DF87-4B0A-B901-C524E9007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752600"/>
            <a:ext cx="8971181" cy="4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7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/>
              <a:t>Т</a:t>
            </a:r>
            <a:r>
              <a:rPr lang="en-US" altLang="ru-RU" sz="2800" b="1" dirty="0"/>
              <a:t>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C1170F-BAD3-4357-80D4-38D0ADDD7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2131506"/>
            <a:ext cx="6705600" cy="41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4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en-US" altLang="ru-RU" sz="2800" b="1" dirty="0"/>
              <a:t>JK-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54D21-9B86-4297-A0E0-033E4FA38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38" y="1829376"/>
            <a:ext cx="7581900" cy="46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77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/>
              <a:t>Синхронный двухступенчатый </a:t>
            </a:r>
            <a:r>
              <a:rPr lang="en-US" altLang="ru-RU" sz="2800" b="1" dirty="0"/>
              <a:t> JK-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8FDB13-4F23-4E33-A300-9A48EB204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19" y="2234145"/>
            <a:ext cx="5967985" cy="4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электроника</a:t>
            </a: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altLang="ru-RU" sz="2800" b="1" dirty="0">
                <a:solidFill>
                  <a:schemeClr val="dk1"/>
                </a:solidFill>
              </a:rPr>
              <a:t>Триггеры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/>
          </a:p>
        </p:txBody>
      </p:sp>
      <p:sp>
        <p:nvSpPr>
          <p:cNvPr id="7" name="Google Shape;124;p17">
            <a:extLst>
              <a:ext uri="{FF2B5EF4-FFF2-40B4-BE49-F238E27FC236}">
                <a16:creationId xmlns:a16="http://schemas.microsoft.com/office/drawing/2014/main" id="{9E265E36-255C-4FA2-8D5F-DD7439D93310}"/>
              </a:ext>
            </a:extLst>
          </p:cNvPr>
          <p:cNvSpPr txBox="1">
            <a:spLocks/>
          </p:cNvSpPr>
          <p:nvPr/>
        </p:nvSpPr>
        <p:spPr>
          <a:xfrm>
            <a:off x="446088" y="720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A492A427-4F99-4B9E-8F08-FD7A40DCE9C9}"/>
              </a:ext>
            </a:extLst>
          </p:cNvPr>
          <p:cNvSpPr txBox="1">
            <a:spLocks/>
          </p:cNvSpPr>
          <p:nvPr/>
        </p:nvSpPr>
        <p:spPr>
          <a:xfrm>
            <a:off x="114300" y="873125"/>
            <a:ext cx="8934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2800"/>
            </a:pPr>
            <a:r>
              <a:rPr lang="ru-RU" altLang="ru-RU" sz="2800" b="1" dirty="0"/>
              <a:t>Синхронный двухступенчатый </a:t>
            </a:r>
            <a:r>
              <a:rPr lang="en-US" altLang="ru-RU" sz="2800" b="1" dirty="0"/>
              <a:t> JK-</a:t>
            </a:r>
            <a:r>
              <a:rPr lang="ru-RU" altLang="ru-RU" sz="2800" b="1" dirty="0"/>
              <a:t>триггер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5B455-EF9B-4B02-B579-64A92F664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0" y="1799084"/>
            <a:ext cx="6553200" cy="45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800" b="1" dirty="0"/>
              <a:t>Основные обозначения на схемах</a:t>
            </a: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7DFF30-905C-4EA3-8849-5EA3B723D87C}"/>
              </a:ext>
            </a:extLst>
          </p:cNvPr>
          <p:cNvSpPr/>
          <p:nvPr/>
        </p:nvSpPr>
        <p:spPr>
          <a:xfrm>
            <a:off x="5218313" y="2855372"/>
            <a:ext cx="3817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Обозначение неинформационных выводов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9999D0-5701-4595-BB74-B0A95582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22" y="1083488"/>
            <a:ext cx="4585805" cy="2652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B6B7E5-3962-4685-B66C-A63A744FB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916" y="1239667"/>
            <a:ext cx="2176767" cy="13527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763A14-13DA-4F98-A152-DDA865877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4198" y="4644725"/>
            <a:ext cx="4459101" cy="15445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CE442E-AA42-47A4-BAF8-923737749CAA}"/>
              </a:ext>
            </a:extLst>
          </p:cNvPr>
          <p:cNvSpPr/>
          <p:nvPr/>
        </p:nvSpPr>
        <p:spPr>
          <a:xfrm>
            <a:off x="2167335" y="4124711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lucida grande"/>
              </a:rPr>
              <a:t>Обозначения отечественных микросхем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4251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2DC218-A92C-4016-9F3E-5B1278C1C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48" y="1294308"/>
            <a:ext cx="6709327" cy="48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B3D61-6E16-4EF5-99D7-EFF556E7A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" y="1165988"/>
            <a:ext cx="9144000" cy="51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07962" y="6524625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8312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Цифровые интегральные микросхемы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E1EEE9-D852-403A-8DF0-55B7C8F1E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61" y="1273418"/>
            <a:ext cx="7016542" cy="44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733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1095</Words>
  <Application>Microsoft Office PowerPoint</Application>
  <PresentationFormat>Экран (4:3)</PresentationFormat>
  <Paragraphs>250</Paragraphs>
  <Slides>55</Slides>
  <Notes>55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lucida grande</vt:lpstr>
      <vt:lpstr>Wingdings</vt:lpstr>
      <vt:lpstr>Оформление по умолчанию</vt:lpstr>
      <vt:lpstr>Точечный рисунок</vt:lpstr>
      <vt:lpstr>Дисциплина: Электроника и схемотехника</vt:lpstr>
      <vt:lpstr>Цифровые интегральные микросхемы</vt:lpstr>
      <vt:lpstr>Виды сигналов</vt:lpstr>
      <vt:lpstr>Виды сигналов</vt:lpstr>
      <vt:lpstr>Основные обозначения на схемах</vt:lpstr>
      <vt:lpstr>Основные обозначения на схемах</vt:lpstr>
      <vt:lpstr>Цифровые интегральные микросхемы</vt:lpstr>
      <vt:lpstr>Цифровые интегральные микросхемы</vt:lpstr>
      <vt:lpstr>Цифровые интегральные микросхемы</vt:lpstr>
      <vt:lpstr>Цифровые интегральные микросхемы</vt:lpstr>
      <vt:lpstr>Цифровые интегральные микросхемы</vt:lpstr>
      <vt:lpstr>Цифровые интегральные микросхемы</vt:lpstr>
      <vt:lpstr>Цифровые интегральные микросхемы</vt:lpstr>
      <vt:lpstr>Базовые логические элементы</vt:lpstr>
      <vt:lpstr>Базовые логические элементы</vt:lpstr>
      <vt:lpstr>Базовые логические элементы</vt:lpstr>
      <vt:lpstr>Базовые логические элементы</vt:lpstr>
      <vt:lpstr>Базовые логические элементы</vt:lpstr>
      <vt:lpstr>Базовые логические элементы</vt:lpstr>
      <vt:lpstr>Цифровые интегральные микросхемы</vt:lpstr>
      <vt:lpstr>Цифровые интегральные микросхемы</vt:lpstr>
      <vt:lpstr>Шифраторы, дешифраторы </vt:lpstr>
      <vt:lpstr>Шифраторы, дешифраторы </vt:lpstr>
      <vt:lpstr>Шифраторы, дешифраторы </vt:lpstr>
      <vt:lpstr>Шифраторы, дешифраторы </vt:lpstr>
      <vt:lpstr>Шифраторы, дешифраторы </vt:lpstr>
      <vt:lpstr>Шифраторы, дешифраторы </vt:lpstr>
      <vt:lpstr>Шифраторы, дешифраторы </vt:lpstr>
      <vt:lpstr>Шифраторы, дешифраторы </vt:lpstr>
      <vt:lpstr>Шифраторы, дешифраторы </vt:lpstr>
      <vt:lpstr>Сумматоры и полусумматоры</vt:lpstr>
      <vt:lpstr>Сумматоры и полусумматоры</vt:lpstr>
      <vt:lpstr>Сумматоры и полусумматоры</vt:lpstr>
      <vt:lpstr>Сумматоры и полусумматоры</vt:lpstr>
      <vt:lpstr>Сумматоры и полусумматоры</vt:lpstr>
      <vt:lpstr>Сумматоры и полусумматоры</vt:lpstr>
      <vt:lpstr>Сумматоры и полусумматоры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  <vt:lpstr>Триггеры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Дисциплина: Электроника и схемотехника</dc:title>
  <dc:creator>User</dc:creator>
  <cp:lastModifiedBy>User</cp:lastModifiedBy>
  <cp:revision>26</cp:revision>
  <dcterms:modified xsi:type="dcterms:W3CDTF">2025-03-16T20:07:13Z</dcterms:modified>
</cp:coreProperties>
</file>