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6" r:id="rId29"/>
    <p:sldId id="283" r:id="rId30"/>
    <p:sldId id="288" r:id="rId31"/>
    <p:sldId id="285" r:id="rId32"/>
    <p:sldId id="289" r:id="rId33"/>
    <p:sldId id="287" r:id="rId34"/>
    <p:sldId id="284" r:id="rId35"/>
    <p:sldId id="290" r:id="rId36"/>
    <p:sldId id="291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D15CF2-7576-4802-BEC0-768459536B74}">
  <a:tblStyle styleId="{03D15CF2-7576-4802-BEC0-768459536B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6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165" name="Google Shape;165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В ЦАП используется метод суммирования токов, пропорциональных </a:t>
            </a:r>
            <a:r>
              <a:rPr lang="en-US" b="1">
                <a:solidFill>
                  <a:srgbClr val="0000FF"/>
                </a:solidFill>
              </a:rPr>
              <a:t>весовым коэффициентам двоичных разрядов</a:t>
            </a:r>
            <a:r>
              <a:rPr lang="en-US" b="1"/>
              <a:t>. 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Недостаток: Затруднительно изготовлять в интегральном виде резисторы разных значений.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  <p:sp>
        <p:nvSpPr>
          <p:cNvPr id="238" name="Google Shape;2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Данный ЦАП фактически является аналоговым усилителем, с изменяемым коэффициентом усиления (с помощью входного кода).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0846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98" name="Google Shape;98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5676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026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56598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4528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62537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90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Ошибка не превышает один интервал квантования (шаг квантования).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Ошибка зависит от скорости изменения преобразуемого сигнала и уменьшается при уменьшении времени дискретизации.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A8486"/>
            </a:gs>
            <a:gs pos="11999">
              <a:srgbClr val="6A8486"/>
            </a:gs>
            <a:gs pos="50000">
              <a:srgbClr val="9ABEC1"/>
            </a:gs>
            <a:gs pos="100000">
              <a:srgbClr val="9ABEC1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0" y="2205037"/>
            <a:ext cx="9144000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Аналого-цифровые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цифроаналоговые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преобразователи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/>
        </p:nvSpPr>
        <p:spPr>
          <a:xfrm>
            <a:off x="0" y="0"/>
            <a:ext cx="9144000" cy="490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0B06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Умножающий ЦАП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D20B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Выходное напряжение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ЦАП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пропорционально произведению входного кода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опорного напряжения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ЦАП содержат матрицу резисторов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-2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электронные ключи и резистор обратной связи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К преобразователю может подключаться операционный усилитель для задания величины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ЦАП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/>
        </p:nvSpPr>
        <p:spPr>
          <a:xfrm>
            <a:off x="0" y="0"/>
            <a:ext cx="9144000" cy="186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ЦАП с матрицей резисторов </a:t>
            </a:r>
            <a:r>
              <a:rPr lang="en-US" sz="36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-2</a:t>
            </a:r>
            <a:r>
              <a:rPr lang="en-US" sz="36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суммирование токов, пропорциональных весу двоичных разрядов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54" name="Google Shape;154;p23"/>
          <p:cNvSpPr txBox="1"/>
          <p:nvPr/>
        </p:nvSpPr>
        <p:spPr>
          <a:xfrm>
            <a:off x="0" y="5300662"/>
            <a:ext cx="9144000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опорное напряжение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3600" b="1" i="0" u="none" strike="noStrike" cap="none" baseline="-25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входу матрицы </a:t>
            </a:r>
            <a:endParaRPr sz="3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ток потребления матрицы: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4800" b="1" i="0" u="none" strike="noStrike" cap="none" baseline="-25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ВХ</a:t>
            </a:r>
            <a:r>
              <a:rPr lang="en-US" sz="4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48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800" b="1" i="1" u="none" strike="noStrike" cap="none" baseline="30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en-US" sz="48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4800" b="1" i="0" u="none" strike="noStrike" cap="none" baseline="-25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1916112"/>
            <a:ext cx="8928100" cy="336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/>
        </p:nvSpPr>
        <p:spPr>
          <a:xfrm>
            <a:off x="0" y="0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Эквивалентная схема матрицы резисторов</a:t>
            </a:r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0" y="5300662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каждом узле </a:t>
            </a:r>
            <a:r>
              <a:rPr lang="en-US" sz="32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ток разделяется пополам</a:t>
            </a:r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741362"/>
            <a:ext cx="8928100" cy="46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/>
        </p:nvSpPr>
        <p:spPr>
          <a:xfrm>
            <a:off x="0" y="0"/>
            <a:ext cx="9144000" cy="643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Эквивалентное сопротивление цепи узла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36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lang="en-US" sz="36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1" i="0" u="none" strike="noStrike" cap="none" baseline="-250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|| 2</a:t>
            </a:r>
            <a:r>
              <a:rPr lang="en-US" sz="36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36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lang="en-US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учетом последовательно включенного резистора: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600"/>
              <a:buFont typeface="Times New Roman"/>
              <a:buNone/>
            </a:pPr>
            <a:r>
              <a:rPr lang="en-US" sz="3600" b="1" i="1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1" i="0" u="none" strike="noStrike" cap="none" baseline="-250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lang="en-US" sz="36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3600" b="1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i="1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Эквивалентное сопротивление цепи узла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3600" b="1" i="1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6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-2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3CDB"/>
              </a:buClr>
              <a:buSzPts val="3600"/>
              <a:buFont typeface="Times New Roman"/>
              <a:buNone/>
            </a:pPr>
            <a:r>
              <a:rPr lang="en-US" sz="3600" b="1" i="1" u="none" strike="noStrike" cap="none">
                <a:solidFill>
                  <a:srgbClr val="F63C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1" i="0" u="none" strike="noStrike" cap="none" baseline="-25000">
                <a:solidFill>
                  <a:srgbClr val="F63C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F63C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i="1" u="none" strike="noStrike" cap="none">
                <a:solidFill>
                  <a:srgbClr val="F63C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|| </a:t>
            </a:r>
            <a:r>
              <a:rPr lang="en-US" sz="3600" b="1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i="1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36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>
                <a:solidFill>
                  <a:srgbClr val="F63C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lang="en-US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учетом последовательно включенного резистора: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0B06"/>
              </a:buClr>
              <a:buSzPts val="3600"/>
              <a:buFont typeface="Times New Roman"/>
              <a:buNone/>
            </a:pPr>
            <a:r>
              <a:rPr lang="en-US" sz="3600" b="1" i="1" u="none" strike="noStrike" cap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1" i="0" u="none" strike="noStrike" cap="none" baseline="-25000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lang="en-US" sz="3600" b="1" i="1" u="none" strike="noStrike" cap="none">
                <a:solidFill>
                  <a:srgbClr val="F63C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3600" b="1" i="0" u="none" strike="noStrike" cap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i="1" u="none" strike="noStrike" cap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Эквивалентное сопротивление цепи узла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3600" b="1" i="1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6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0B06"/>
              </a:buClr>
              <a:buSzPts val="3600"/>
              <a:buFont typeface="Times New Roman"/>
              <a:buNone/>
            </a:pPr>
            <a:r>
              <a:rPr lang="en-US" sz="3600" b="1" i="1" u="none" strike="noStrike" cap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1" i="0" u="none" strike="noStrike" cap="none" baseline="-25000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|| </a:t>
            </a:r>
            <a:r>
              <a:rPr lang="en-US" sz="3600" b="1" i="0" u="none" strike="noStrike" cap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i="1" u="none" strike="noStrike" cap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</a:t>
            </a:r>
            <a:r>
              <a:rPr lang="en-US" sz="36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полное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цепи со стороны входа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2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3200" b="1" i="0" u="none" strike="noStrike" cap="none" baseline="-25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/>
        </p:nvSpPr>
        <p:spPr>
          <a:xfrm>
            <a:off x="0" y="4581525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Ток в каждом резисторе 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ток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strike="noStrike" cap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200" b="1" i="0" u="none" strike="noStrike" cap="none" baseline="-25000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3200" b="1" i="0" u="none" strike="noStrike" cap="none" baseline="-25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пропорционален весовому коэффициенту </a:t>
            </a:r>
            <a:r>
              <a:rPr lang="en-US" sz="3200" b="1" i="0" u="none" strike="noStrike" cap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b="1" i="1" u="none" strike="noStrike" cap="none" baseline="30000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175" name="Google Shape;175;p26"/>
          <p:cNvSpPr txBox="1"/>
          <p:nvPr/>
        </p:nvSpPr>
        <p:spPr>
          <a:xfrm>
            <a:off x="0" y="5661025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Электронные ключи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управляются входными сигналами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strike="noStrike" cap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200" b="1" i="1" u="none" strike="noStrike" cap="none" baseline="-25000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цифрового кода.</a:t>
            </a:r>
            <a:endParaRPr/>
          </a:p>
        </p:txBody>
      </p:sp>
      <p:pic>
        <p:nvPicPr>
          <p:cNvPr id="176" name="Google Shape;17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246062"/>
            <a:ext cx="8928100" cy="4357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/>
        </p:nvSpPr>
        <p:spPr>
          <a:xfrm>
            <a:off x="0" y="1435100"/>
            <a:ext cx="9144000" cy="375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 как:</a:t>
            </a:r>
            <a:r>
              <a:rPr lang="en-US" sz="44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4400" b="1" i="0" u="none" strike="noStrike" cap="none" baseline="-25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en-US" sz="44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 i="1" u="none" strike="noStrike" cap="none" baseline="30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4400" b="1" i="0" u="none" strike="noStrike" cap="none" baseline="-25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</a:t>
            </a: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44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4400"/>
              <a:buFont typeface="Times New Roman"/>
              <a:buNone/>
            </a:pPr>
            <a:r>
              <a:rPr lang="en-US" sz="44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4400" b="1" i="0" u="none" strike="noStrike" cap="none" baseline="-25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ЦАП</a:t>
            </a:r>
            <a:r>
              <a:rPr lang="en-US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44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4400" b="1" i="0" u="none" strike="noStrike" cap="none" baseline="-25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</a:t>
            </a: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en-US" sz="44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4400" b="1" i="0" u="none" strike="noStrike" cap="none" baseline="-25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</a:t>
            </a:r>
            <a:r>
              <a:rPr lang="en-US" sz="44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</a:t>
            </a:r>
            <a:r>
              <a:rPr lang="en-US" sz="44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4400" b="1" i="0" u="none" strike="noStrike" cap="none" baseline="-25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</a:t>
            </a: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en-US" sz="44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id="182" name="Google Shape;18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9175" y="0"/>
            <a:ext cx="4995862" cy="17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2687" y="2636837"/>
            <a:ext cx="6373812" cy="17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/>
        </p:nvSpPr>
        <p:spPr>
          <a:xfrm>
            <a:off x="250825" y="2811462"/>
            <a:ext cx="8497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115887"/>
            <a:ext cx="7451725" cy="369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3212" y="4941887"/>
            <a:ext cx="3302000" cy="15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/>
        </p:nvSpPr>
        <p:spPr>
          <a:xfrm>
            <a:off x="0" y="386080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Десятичный эквивалент цифрового кода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входах</a:t>
            </a: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ЦАП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</p:txBody>
      </p:sp>
      <p:sp>
        <p:nvSpPr>
          <p:cNvPr id="193" name="Google Shape;193;p28"/>
          <p:cNvSpPr txBox="1"/>
          <p:nvPr/>
        </p:nvSpPr>
        <p:spPr>
          <a:xfrm>
            <a:off x="6156325" y="2924175"/>
            <a:ext cx="236537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</a:t>
            </a:r>
            <a:r>
              <a:rPr lang="en-US" sz="32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200" b="0" i="0" u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</a:t>
            </a:r>
            <a:r>
              <a:rPr lang="en-US" sz="32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/>
        </p:nvSpPr>
        <p:spPr>
          <a:xfrm>
            <a:off x="0" y="0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Шаг квантования выходного напряжения</a:t>
            </a: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ЦАП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4800" y="644525"/>
            <a:ext cx="2936875" cy="156368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9"/>
          <p:cNvSpPr txBox="1"/>
          <p:nvPr/>
        </p:nvSpPr>
        <p:spPr>
          <a:xfrm>
            <a:off x="0" y="2276475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Обычно используется значение </a:t>
            </a:r>
            <a:r>
              <a:rPr lang="en-US" sz="32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3200" b="1" i="0" u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</a:t>
            </a:r>
            <a:r>
              <a:rPr lang="en-U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кратное 2</a:t>
            </a:r>
            <a:r>
              <a:rPr lang="en-US" sz="3200" b="0" i="1" u="none" baseline="30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10,24 В; 5,12 В и ниже.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404812"/>
            <a:ext cx="8713787" cy="452278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 txBox="1"/>
          <p:nvPr/>
        </p:nvSpPr>
        <p:spPr>
          <a:xfrm>
            <a:off x="0" y="5300662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0B06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Упрощенная схема умножающего ЦАП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0B06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суммированием токов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/>
        </p:nvSpPr>
        <p:spPr>
          <a:xfrm>
            <a:off x="0" y="0"/>
            <a:ext cx="9144000" cy="551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Пример: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Пусть число разрядов:</a:t>
            </a: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-US"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0B06"/>
              </a:buClr>
              <a:buSzPts val="3600"/>
              <a:buFont typeface="Times New Roman"/>
              <a:buNone/>
            </a:pPr>
            <a:r>
              <a:rPr lang="en-US" sz="3600" b="1" i="1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3600" b="1" i="0" u="none" baseline="-25000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</a:t>
            </a: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-2,56</a:t>
            </a: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3600" b="1" i="1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</a:t>
            </a:r>
            <a:r>
              <a:rPr lang="en-US"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Тогда:</a:t>
            </a: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0B06"/>
              </a:buClr>
              <a:buSzPts val="3600"/>
              <a:buFont typeface="Times New Roman"/>
              <a:buNone/>
            </a:pPr>
            <a:r>
              <a:rPr lang="en-US" sz="3600" b="1" i="1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3600" b="1" i="0" u="none" baseline="-25000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ЦАП</a:t>
            </a: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36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600" b="1" i="1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3600" b="1" i="0" u="none" baseline="-25000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</a:t>
            </a:r>
            <a:r>
              <a:rPr lang="en-US"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n-US" sz="36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i="1" u="none" baseline="30000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)·</a:t>
            </a:r>
            <a:r>
              <a:rPr lang="en-US" sz="3600" b="1" i="1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0B06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6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-2,56 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n-US" sz="36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256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)·</a:t>
            </a:r>
            <a:r>
              <a:rPr lang="en-US" sz="36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</a:t>
            </a: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1,0</a:t>
            </a: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В;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0B06"/>
              </a:buClr>
              <a:buSzPts val="3600"/>
              <a:buFont typeface="Noto Sans Symbols"/>
              <a:buNone/>
            </a:pPr>
            <a:r>
              <a:rPr lang="en-US" sz="3600" b="1" i="0" u="none">
                <a:solidFill>
                  <a:srgbClr val="D20B0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3600" b="1" i="1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 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4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2,56 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n-US" sz="36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256 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36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0,01 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может находится в пределах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6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0,00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36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0,01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36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0,02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...; </a:t>
            </a:r>
            <a:r>
              <a:rPr lang="en-US" sz="36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2,54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36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2,55</a:t>
            </a:r>
            <a:r>
              <a:rPr lang="en-US" sz="36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)В</a:t>
            </a:r>
            <a:r>
              <a:rPr lang="en-US"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12" name="Google Shape;212;p31"/>
          <p:cNvSpPr txBox="1"/>
          <p:nvPr/>
        </p:nvSpPr>
        <p:spPr>
          <a:xfrm>
            <a:off x="0" y="5732462"/>
            <a:ext cx="91440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где:</a:t>
            </a:r>
            <a:r>
              <a:rPr lang="en-US" sz="2800" b="1" i="1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</a:t>
            </a:r>
            <a:r>
              <a:rPr lang="en-US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десятичное число, значение которого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требуется получить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0" y="0"/>
            <a:ext cx="9144000" cy="579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Аналого-цифровые преобразователи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6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АЦП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преобразуют аналоговые сигналы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цифровую форму,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согласуют датчики сигналов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цифровые приборы их обработки.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Цифроаналоговые преобразователи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6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ЦАП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преобразуют численные данные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аналоговый сигнал, обычно служат для выдачи аналоговой информации после цифровой обработки.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/>
        </p:nvSpPr>
        <p:spPr>
          <a:xfrm>
            <a:off x="215900" y="0"/>
            <a:ext cx="8928100" cy="655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Такой </a:t>
            </a:r>
            <a:r>
              <a:rPr lang="en-US" sz="32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ЦАП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называется: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2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Униполярным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т.к. </a:t>
            </a:r>
            <a:r>
              <a:rPr lang="en-US" sz="3200" b="1" i="1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3200" b="1" i="0" u="none" baseline="-25000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ЦАП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зависимости от полярности </a:t>
            </a:r>
            <a:r>
              <a:rPr lang="en-US" sz="3200" b="1" i="1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3200" b="1" i="0" u="none" baseline="-25000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либо отрицательно, либо положительно;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Двухквадрантным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т.к. передаточная характеристика располагается в двух квадрантах,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Умножающим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т.к. </a:t>
            </a:r>
            <a:r>
              <a:rPr lang="en-US" sz="3200" b="1" i="1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3200" b="1" i="0" u="none" baseline="-25000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ЦАП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пропорционально </a:t>
            </a:r>
            <a:r>
              <a:rPr lang="en-US" sz="3200" b="1" i="1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3200" b="1" i="0" u="none" baseline="-25000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</a:t>
            </a:r>
            <a:r>
              <a:rPr lang="en-US" sz="3200" b="1" i="0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en-US" sz="3200" b="1" i="1" u="none">
                <a:solidFill>
                  <a:srgbClr val="D20B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2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разрядов </a:t>
            </a:r>
            <a:r>
              <a:rPr lang="en-US" sz="32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ЦАП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доходит до 20.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Некоторые </a:t>
            </a:r>
            <a:r>
              <a:rPr lang="en-US" sz="32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ЦАП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снабжены двумя регистрами,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одном хранится старый код, а в другой записывается новый код, который необходимо преобразовать.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692150"/>
            <a:ext cx="6361112" cy="5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/>
          <p:nvPr/>
        </p:nvSpPr>
        <p:spPr>
          <a:xfrm>
            <a:off x="0" y="0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Характеристики ЦАП К572ПА1А</a:t>
            </a:r>
            <a:endParaRPr/>
          </a:p>
        </p:txBody>
      </p:sp>
      <p:sp>
        <p:nvSpPr>
          <p:cNvPr id="224" name="Google Shape;224;p33"/>
          <p:cNvSpPr txBox="1"/>
          <p:nvPr/>
        </p:nvSpPr>
        <p:spPr>
          <a:xfrm>
            <a:off x="5003800" y="4508500"/>
            <a:ext cx="3779837" cy="222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– цифровые входы;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– аналоговые (токовые) выходы;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2800" b="1" i="0" u="none" baseline="-25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</a:t>
            </a:r>
            <a:r>
              <a:rPr lang="en-US" sz="2800" b="1" i="0" u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вывод резистора обратной связи.</a:t>
            </a:r>
            <a:endParaRPr/>
          </a:p>
        </p:txBody>
      </p:sp>
      <p:sp>
        <p:nvSpPr>
          <p:cNvPr id="225" name="Google Shape;225;p33"/>
          <p:cNvSpPr txBox="1"/>
          <p:nvPr/>
        </p:nvSpPr>
        <p:spPr>
          <a:xfrm>
            <a:off x="7019925" y="765175"/>
            <a:ext cx="1944687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Аналог: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7520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" name="Google Shape;230;p34"/>
          <p:cNvGraphicFramePr/>
          <p:nvPr/>
        </p:nvGraphicFramePr>
        <p:xfrm>
          <a:off x="971550" y="188912"/>
          <a:ext cx="7056425" cy="6346250"/>
        </p:xfrm>
        <a:graphic>
          <a:graphicData uri="http://schemas.openxmlformats.org/drawingml/2006/table">
            <a:tbl>
              <a:tblPr>
                <a:noFill/>
                <a:tableStyleId>{03D15CF2-7576-4802-BEC0-768459536B74}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1-й аналоговый выход А</a:t>
                      </a:r>
                      <a:r>
                        <a:rPr lang="en-US" sz="2000" b="1" i="0" u="none" strike="noStrike" cap="none" baseline="-25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2-й аналоговый выход А</a:t>
                      </a:r>
                      <a:r>
                        <a:rPr lang="en-US" sz="2000" b="1" i="0" u="none" strike="noStrike" cap="none" baseline="-25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Общий (земля) </a:t>
                      </a:r>
                      <a:r>
                        <a:rPr lang="en-US" sz="2000" b="1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  <a:r>
                        <a:rPr lang="en-US" sz="2000" b="1" i="0" u="none" strike="noStrike" cap="none" baseline="-25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10-й цифровой вход (старший значащий разряд) D9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9-й цифровой вход D8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8-й цифровой вход D7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7-й цифровой вход D6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6-й цифровой вход D5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5-й цифровой вход D4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4-й цифровой вход D3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3-й цифровой вход D2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2-й цифровой вход D1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1-й цифровой вход (младший значащий разряд) D0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«+» питания </a:t>
                      </a:r>
                      <a:r>
                        <a:rPr lang="en-US" sz="2000" b="1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  <a:r>
                        <a:rPr lang="en-US" sz="2000" b="1" i="0" u="none" strike="noStrike" cap="none" baseline="-25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опорное напряжение </a:t>
                      </a:r>
                      <a:r>
                        <a:rPr lang="en-US" sz="2000" b="1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  <a:r>
                        <a:rPr lang="en-US" sz="2000" b="1" i="0" u="none" strike="noStrike" cap="none" baseline="-25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вывод резистора обратной связи </a:t>
                      </a:r>
                      <a:r>
                        <a:rPr lang="en-US" sz="2000" b="1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r>
                        <a:rPr lang="en-US" sz="2000" b="1" i="0" u="none" strike="noStrike" cap="none" baseline="-25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" name="Google Shape;235;p35"/>
          <p:cNvGraphicFramePr/>
          <p:nvPr/>
        </p:nvGraphicFramePr>
        <p:xfrm>
          <a:off x="323850" y="260350"/>
          <a:ext cx="7777150" cy="3569375"/>
        </p:xfrm>
        <a:graphic>
          <a:graphicData uri="http://schemas.openxmlformats.org/drawingml/2006/table">
            <a:tbl>
              <a:tblPr>
                <a:noFill/>
                <a:tableStyleId>{03D15CF2-7576-4802-BEC0-768459536B74}</a:tableStyleId>
              </a:tblPr>
              <a:tblGrid>
                <a:gridCol w="648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Номинальное напряжение питания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15В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Ток потребления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мА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Дифференциальная нелинейность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+0.1%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Погрешность коэффициента преобразования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+3%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Время установления выходного тока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мкс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Среднее значение входного тока по цифровым входам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мкА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Выходной ток при опорном напряжении 10В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мА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Предельные значения опорного напряжения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+17В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Предельные значения напряжения питания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... 17В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115887"/>
            <a:ext cx="8431212" cy="59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6"/>
          <p:cNvSpPr txBox="1"/>
          <p:nvPr/>
        </p:nvSpPr>
        <p:spPr>
          <a:xfrm>
            <a:off x="0" y="6165850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Схема включения К572ПА1А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/>
        </p:nvSpPr>
        <p:spPr>
          <a:xfrm>
            <a:off x="179387" y="1052512"/>
            <a:ext cx="8964612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Аналого-цифровые преобразователи</a:t>
            </a:r>
            <a:endParaRPr/>
          </a:p>
        </p:txBody>
      </p:sp>
      <p:sp>
        <p:nvSpPr>
          <p:cNvPr id="248" name="Google Shape;248;p37"/>
          <p:cNvSpPr txBox="1"/>
          <p:nvPr/>
        </p:nvSpPr>
        <p:spPr>
          <a:xfrm>
            <a:off x="755650" y="2349500"/>
            <a:ext cx="8388350" cy="447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 </a:t>
            </a:r>
            <a:r>
              <a:rPr lang="en-U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преобразования аналоговой информации в цифровую форму в определенные моменты времени.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Число преобразований в единицу времени – частота дискретизации (быстродействие) определяет точность АЦП,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которая зависит также от разрядности (числа уровней квантования).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/>
        </p:nvSpPr>
        <p:spPr>
          <a:xfrm>
            <a:off x="526591" y="2020887"/>
            <a:ext cx="8928100" cy="28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Рассмотрим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следующие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типы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АЦП: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lang="ru-RU"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последовательного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приближения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параллельного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преобразования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двойного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интегрирования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АЦП </a:t>
            </a:r>
            <a:r>
              <a:rPr lang="en-US" sz="32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последовательного</a:t>
            </a:r>
            <a:r>
              <a:rPr lang="en-US" sz="32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приближения</a:t>
            </a:r>
            <a:endParaRPr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C69440-C2E6-49A5-936A-E287D92E4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66940"/>
            <a:ext cx="8229600" cy="5464366"/>
          </a:xfrm>
        </p:spPr>
        <p:txBody>
          <a:bodyPr/>
          <a:lstStyle/>
          <a:p>
            <a:r>
              <a:rPr lang="ru-RU" sz="2400" b="1" dirty="0"/>
              <a:t>АЦП последовательного приближения</a:t>
            </a:r>
            <a:r>
              <a:rPr lang="ru-RU" sz="2400" dirty="0"/>
              <a:t> (АЦП с поразрядным уравновешиванием) </a:t>
            </a:r>
            <a:r>
              <a:rPr lang="ru-RU" sz="2400" b="1" dirty="0"/>
              <a:t>измеряет величину входного сигнала, осуществляя ряд последовательных «взвешиваний», то есть сравнений величины входного напряжения с рядом величин</a:t>
            </a:r>
            <a:r>
              <a:rPr lang="ru-RU" sz="2400" dirty="0"/>
              <a:t>. </a:t>
            </a:r>
          </a:p>
          <a:p>
            <a:endParaRPr lang="ru-RU" sz="2400" dirty="0"/>
          </a:p>
          <a:p>
            <a:r>
              <a:rPr lang="ru-RU" sz="2400" b="1" dirty="0"/>
              <a:t>В основе работы</a:t>
            </a:r>
            <a:r>
              <a:rPr lang="ru-RU" sz="2400" dirty="0"/>
              <a:t> лежит принцип дихотомии, то есть последовательного сравнения измеряемой величины с 1/2, 1/4, 1/8 и т.д. от возможного максимального значения её. Это позволяет для N-разрядного АЦП выполнить весь процесс преобразования за N последовательных шагов (итераций)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АЦП последовательного приближения</a:t>
            </a:r>
            <a:endParaRPr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C69440-C2E6-49A5-936A-E287D92E4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354198"/>
            <a:ext cx="8229600" cy="1377108"/>
          </a:xfrm>
        </p:spPr>
        <p:txBody>
          <a:bodyPr/>
          <a:lstStyle/>
          <a:p>
            <a:r>
              <a:rPr lang="ru-RU" sz="2400" b="1" dirty="0"/>
              <a:t>АЦП последовательного приближения содержит</a:t>
            </a:r>
            <a:r>
              <a:rPr lang="ru-RU" sz="2400" dirty="0"/>
              <a:t> компаратор, вспомогательный ЦАП и регистр последовательного приближения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25FCC0-F0D4-4361-A092-B71F94795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86" y="1404946"/>
            <a:ext cx="8666028" cy="385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96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АЦП параллельного преобразования</a:t>
            </a:r>
            <a:endParaRPr/>
          </a:p>
        </p:txBody>
      </p:sp>
      <p:pic>
        <p:nvPicPr>
          <p:cNvPr id="265" name="Google Shape;265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981075"/>
            <a:ext cx="8229600" cy="568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0" y="4437062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Аналого-цифровое преобразование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переменным интервалом дискретизации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0" y="5484812"/>
            <a:ext cx="9144000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ВХ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преобразуемый сигнал; 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результат в аналоговой форме; 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действительное значение;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ошибка преобразования;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интервал дискретизации.</a:t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115887"/>
            <a:ext cx="8932862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АЦП параллельного преобразования</a:t>
            </a:r>
            <a:endParaRPr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FA776D-D218-4284-A2B9-6384BAC5D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236" y="1553378"/>
            <a:ext cx="8532564" cy="4572784"/>
          </a:xfrm>
        </p:spPr>
        <p:txBody>
          <a:bodyPr/>
          <a:lstStyle/>
          <a:p>
            <a:r>
              <a:rPr lang="ru-RU" sz="2400" b="1" dirty="0"/>
              <a:t>АЦП параллельного типа</a:t>
            </a:r>
            <a:r>
              <a:rPr lang="ru-RU" sz="2400" dirty="0"/>
              <a:t> — это </a:t>
            </a:r>
            <a:r>
              <a:rPr lang="ru-RU" sz="2400" b="1" dirty="0"/>
              <a:t>быстродействующие аналого-цифровые преобразователи</a:t>
            </a:r>
            <a:r>
              <a:rPr lang="ru-RU" sz="2400" dirty="0"/>
              <a:t>. </a:t>
            </a:r>
          </a:p>
          <a:p>
            <a:endParaRPr lang="ru-RU" sz="2400" dirty="0"/>
          </a:p>
          <a:p>
            <a:r>
              <a:rPr lang="ru-RU" sz="2400" dirty="0"/>
              <a:t>У них существенно меньше, чем у других АЦП, время преобразования</a:t>
            </a:r>
          </a:p>
          <a:p>
            <a:endParaRPr lang="ru-RU" sz="2400" dirty="0"/>
          </a:p>
          <a:p>
            <a:r>
              <a:rPr lang="ru-RU" sz="2400" b="1" dirty="0"/>
              <a:t>АЦП параллельного типа</a:t>
            </a:r>
            <a:r>
              <a:rPr lang="ru-RU" sz="2400" dirty="0"/>
              <a:t> часто используются для видео или других высокочастотных сигналов, а также широко применяются в промышленности для отслеживания быстро изменяющихся процессов в реальном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745426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АЦП параллельного преобразования</a:t>
            </a:r>
            <a:endParaRPr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FA776D-D218-4284-A2B9-6384BAC5D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0A6498-3804-4FBD-8169-A0ED6824F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92" y="1529476"/>
            <a:ext cx="8684616" cy="50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2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АЦП параллельного преобразования</a:t>
            </a:r>
            <a:endParaRPr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FA776D-D218-4284-A2B9-6384BAC5D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ru-RU" sz="2000" dirty="0"/>
              <a:t>Входная аналоговая величина сравнивается с помощью компараторов с эталонными уровнями, образованными делителем из резисторов равного сопротивления. На вход делителя подаётся стабилизированное опорное напряжение. </a:t>
            </a:r>
          </a:p>
          <a:p>
            <a:pPr marL="571500" indent="-457200">
              <a:buFont typeface="+mj-lt"/>
              <a:buAutoNum type="arabicPeriod"/>
            </a:pPr>
            <a:endParaRPr lang="ru-RU" sz="2000" dirty="0"/>
          </a:p>
          <a:p>
            <a:pPr marL="571500" indent="-457200">
              <a:buFont typeface="+mj-lt"/>
              <a:buAutoNum type="arabicPeriod"/>
            </a:pPr>
            <a:r>
              <a:rPr lang="ru-RU" sz="2000" dirty="0"/>
              <a:t>При этом срабатывают те (m) младших компараторов, на входе которых уровень сигнала выше эталонного уровня. На выходах этих компараторов образуется единичный код, на выходе остальных (n-m) — нулевой код. </a:t>
            </a:r>
          </a:p>
          <a:p>
            <a:pPr marL="571500" indent="-457200">
              <a:buFont typeface="+mj-lt"/>
              <a:buAutoNum type="arabicPeriod"/>
            </a:pPr>
            <a:endParaRPr lang="ru-RU" sz="2000" dirty="0"/>
          </a:p>
          <a:p>
            <a:pPr marL="571500" indent="-457200">
              <a:buFont typeface="+mj-lt"/>
              <a:buAutoNum type="arabicPeriod"/>
            </a:pPr>
            <a:r>
              <a:rPr lang="ru-RU" sz="2000" dirty="0"/>
              <a:t>Код с выхода компараторов затем с помощью специального кодера-дешифратора преобразуется в двоично-кодированный выходной сигнал.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373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АЦП параллельного преобразования</a:t>
            </a:r>
            <a:endParaRPr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FA776D-D218-4284-A2B9-6384BAC5D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8CD03F-458D-4D4F-8AFF-995630977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79" y="1602954"/>
            <a:ext cx="8598442" cy="478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АЦП </a:t>
            </a:r>
            <a:r>
              <a:rPr lang="en-US" sz="32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двойного</a:t>
            </a:r>
            <a:r>
              <a:rPr lang="en-US" sz="32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интегрирования</a:t>
            </a:r>
            <a:endParaRPr dirty="0"/>
          </a:p>
        </p:txBody>
      </p:sp>
      <p:pic>
        <p:nvPicPr>
          <p:cNvPr id="271" name="Google Shape;271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052512"/>
            <a:ext cx="8229600" cy="547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АЦП </a:t>
            </a:r>
            <a:r>
              <a:rPr lang="en-US" sz="32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двойного</a:t>
            </a:r>
            <a:r>
              <a:rPr lang="en-US" sz="32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интегрирования</a:t>
            </a:r>
            <a:endParaRPr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C865B6-890C-4A00-9802-C39B04841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2400" b="1" dirty="0"/>
              <a:t>АЦП двойного интегрирования</a:t>
            </a:r>
            <a:r>
              <a:rPr lang="ru-RU" sz="2400" dirty="0"/>
              <a:t> — это аналого-цифровой преобразователь, принцип работы которого заключается в следующем: </a:t>
            </a:r>
          </a:p>
          <a:p>
            <a:r>
              <a:rPr lang="ru-RU" sz="2400" dirty="0"/>
              <a:t>В течение фиксированного интервала времени происходит заряд конденсатора током, точно пропорциональным входному сигналу. </a:t>
            </a:r>
          </a:p>
          <a:p>
            <a:r>
              <a:rPr lang="ru-RU" sz="2400" dirty="0"/>
              <a:t>Затем конденсатор разряжается постоянным током до тех пор, пока напряжение на нём вновь не станет равным нулю.</a:t>
            </a:r>
          </a:p>
          <a:p>
            <a:r>
              <a:rPr lang="ru-RU" sz="2400" dirty="0"/>
              <a:t>Внутренний счётчик измеряет время разряда. Результат прямо пропорционален накопленному заряду, а следовательно — интегралу от входного напряжения.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233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АЦП </a:t>
            </a:r>
            <a:r>
              <a:rPr lang="en-US" sz="32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двойного</a:t>
            </a:r>
            <a:r>
              <a:rPr lang="en-US" sz="32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интегрирования</a:t>
            </a:r>
            <a:endParaRPr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C865B6-890C-4A00-9802-C39B04841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2400" b="1" dirty="0"/>
              <a:t>Достоинствами АЦП двойного интегрирования</a:t>
            </a:r>
            <a:r>
              <a:rPr lang="ru-RU" sz="2400" dirty="0"/>
              <a:t> считаются невысокие требования к стабильности компонентов (в первую очередь, конденсатора интегрирующей цепи). А поскольку выходной сигнал пропорционален среднему значению входного напряжения на фиксированном интервале времени интегрирования, выбирая этот промежуток времени кратным периоду помехи, можно успешно бороться с периодическими и импульсными помехами. </a:t>
            </a:r>
          </a:p>
          <a:p>
            <a:pPr marL="114300" indent="0">
              <a:buNone/>
            </a:pPr>
            <a:endParaRPr lang="ru-RU" sz="2400" b="1" dirty="0"/>
          </a:p>
          <a:p>
            <a:pPr marL="114300" indent="0">
              <a:buNone/>
            </a:pPr>
            <a:r>
              <a:rPr lang="ru-RU" sz="2400" b="1" dirty="0"/>
              <a:t>Основной недостаток</a:t>
            </a:r>
            <a:r>
              <a:rPr lang="ru-RU" sz="2400" dirty="0"/>
              <a:t>, по сравнению с АЦП последовательного приближения — меньшая скорость преобразования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4620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/>
        </p:nvSpPr>
        <p:spPr>
          <a:xfrm>
            <a:off x="0" y="0"/>
            <a:ext cx="9144000" cy="676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Квантование по уровню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Устанавливаются равно отступающие уровни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3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 </a:t>
            </a:r>
            <a:r>
              <a:rPr lang="en-US" sz="3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NL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напряжений, при равенстве которым преобразуемого сигнала происходит выработка соответствующего двоичного кода. Напряжение между двумя соседними уровнями (младший разряд кода), называется шагом квантования </a:t>
            </a:r>
            <a:r>
              <a:rPr lang="en-US" sz="32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3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Ширина диапазона преобразования </a:t>
            </a:r>
            <a:r>
              <a:rPr lang="en-US" sz="3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NL</a:t>
            </a:r>
            <a:r>
              <a:rPr lang="en-US" sz="32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Дискретизация по времени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Устанавливаются моменты времени (0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которые происходит преобразование.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N,</a:t>
            </a:r>
            <a:r>
              <a:rPr lang="en-US" sz="3200" b="0" i="1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 – 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уровней квантования и число дискретизаций соответственно.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/>
        </p:nvSpPr>
        <p:spPr>
          <a:xfrm>
            <a:off x="0" y="450850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Аналого-цифровое преобразование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постоянным интервалом дискретизации</a:t>
            </a:r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0" y="5484812"/>
            <a:ext cx="9144000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ВХ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преобразуемый сигнал; 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результат в аналоговой форме; 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действительное значение;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ошибка преобразования; 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интервал дискретизации.</a:t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115887"/>
            <a:ext cx="8888412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0" y="1125537"/>
            <a:ext cx="91440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Цифроаналоговые преобразователи</a:t>
            </a: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900112" y="2420937"/>
            <a:ext cx="8243887" cy="350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преобразования  цифровой информации в аналоговую форму.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При подаче на вход ЦАП переменного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значению кода, на выходе наблюдается ступенчато-изменяющееся напряжение, величина «ступеньки» соответствует младшему разряду кода.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0" y="765175"/>
            <a:ext cx="9144000" cy="527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2698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двоичный код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600" b="1" i="0" u="none" strike="noStrike" cap="none" baseline="-25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r>
              <a:rPr lang="en-US" sz="36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600" b="1" i="0" u="none" strike="noStrike" cap="none" baseline="-25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600" b="1" i="0" u="none" strike="noStrike" cap="none" baseline="-25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6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600" b="1" i="0" u="none" strike="noStrike" cap="none" baseline="-25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аналоговую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величину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3600" b="1" i="0" u="none" strike="noStrike" cap="none" baseline="-25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ЦАП 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рис.U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))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2698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Каждый разряд двоичного кода имеет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i-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разряда вдвое больше, чем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 разряда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6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0" marR="0" lvl="0" indent="2698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4000"/>
              <a:buFont typeface="Times New Roman"/>
              <a:buNone/>
            </a:pPr>
            <a:r>
              <a:rPr lang="en-US" sz="40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4000" b="1" i="0" u="none" strike="noStrike" cap="none" baseline="-25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ЦАП</a:t>
            </a:r>
            <a: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40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40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4000" b="1" i="0" u="none" strike="noStrike" cap="none" baseline="-25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⋅</a:t>
            </a:r>
            <a:r>
              <a:rPr lang="en-US" sz="40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4000" b="1" i="0" u="none" strike="noStrike" cap="none" baseline="-25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⋅</a:t>
            </a:r>
            <a:r>
              <a:rPr lang="en-US" sz="40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40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4000" b="1" i="0" u="none" strike="noStrike" cap="none" baseline="-25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⋅</a:t>
            </a:r>
            <a:r>
              <a:rPr lang="en-US" sz="40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40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4000" b="1" i="0" u="none" strike="noStrike" cap="none" baseline="-25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⋅</a:t>
            </a:r>
            <a:r>
              <a:rPr lang="en-US" sz="40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</a:t>
            </a: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4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2698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2698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6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36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напряжение, соответствующее весу младшего разряда;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600" b="1" i="1" u="none" strike="noStrike" cap="none" baseline="-25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6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значение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6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en-US" sz="36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разряда двоичного кода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 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ЦАП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620712"/>
            <a:ext cx="7856537" cy="534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ЦАП с весовыми резисторами</a:t>
            </a: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0" y="6021387"/>
            <a:ext cx="91440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600"/>
              <a:buFont typeface="Times New Roman"/>
              <a:buNone/>
            </a:pPr>
            <a:r>
              <a:rPr lang="en-US" sz="36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3600" b="1" i="0" u="none" strike="noStrike" cap="none" baseline="-25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ЦАП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36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6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600" b="1" i="0" u="none" strike="noStrike" cap="none" baseline="-25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⋅</a:t>
            </a:r>
            <a:r>
              <a:rPr lang="en-US" sz="36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600" b="1" i="0" u="none" strike="noStrike" cap="none" baseline="-25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⋅</a:t>
            </a:r>
            <a:r>
              <a:rPr lang="en-US" sz="36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36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600" b="1" i="0" u="none" strike="noStrike" cap="none" baseline="-25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⋅</a:t>
            </a:r>
            <a:r>
              <a:rPr lang="en-US" sz="36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32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36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600" b="1" i="0" u="none" strike="noStrike" cap="none" baseline="-25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n-1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⋅</a:t>
            </a:r>
            <a:r>
              <a:rPr lang="en-US" sz="3600" b="1" i="0" u="none" strike="noStrike" cap="none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i="0" u="none" strike="noStrike" cap="none" baseline="30000">
                <a:solidFill>
                  <a:srgbClr val="D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n-1</a:t>
            </a:r>
            <a:r>
              <a:rPr lang="en-US" sz="36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260350"/>
            <a:ext cx="6789737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0" y="2636837"/>
            <a:ext cx="9144000" cy="322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Достоинство: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Простота реализации.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Недостаток: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Затруднительно изготовлять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интегральном виде резисторы разных значений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требуемой точностью, поскольку их материалом являются полупроводники, сопротивления которых зависят от незначительных примесей.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1071</Words>
  <Application>Microsoft Office PowerPoint</Application>
  <PresentationFormat>Экран (4:3)</PresentationFormat>
  <Paragraphs>223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Noto Sans Symbols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АЦП последовательного приближения</vt:lpstr>
      <vt:lpstr>АЦП последовательного приближения</vt:lpstr>
      <vt:lpstr>АЦП параллельного преобразования</vt:lpstr>
      <vt:lpstr>АЦП параллельного преобразования</vt:lpstr>
      <vt:lpstr>АЦП параллельного преобразования</vt:lpstr>
      <vt:lpstr>АЦП параллельного преобразования</vt:lpstr>
      <vt:lpstr>АЦП параллельного преобразования</vt:lpstr>
      <vt:lpstr>АЦП двойного интегрирования</vt:lpstr>
      <vt:lpstr>АЦП двойного интегрирования</vt:lpstr>
      <vt:lpstr>АЦП двойного интегрирования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modified xsi:type="dcterms:W3CDTF">2024-11-20T21:31:17Z</dcterms:modified>
</cp:coreProperties>
</file>